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s/slide55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54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slides/slide12.xml" ContentType="application/vnd.openxmlformats-officedocument.presentationml.slide+xml"/>
  <Override PartName="/ppt/slides/slide17.xml" ContentType="application/vnd.openxmlformats-officedocument.presentationml.slide+xml"/>
  <Override PartName="/ppt/slides/slide14.xml" ContentType="application/vnd.openxmlformats-officedocument.presentationml.slide+xml"/>
  <Override PartName="/ppt/slides/slide18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537" r:id="rId2"/>
    <p:sldId id="285" r:id="rId3"/>
    <p:sldId id="286" r:id="rId4"/>
    <p:sldId id="287" r:id="rId5"/>
    <p:sldId id="288" r:id="rId6"/>
    <p:sldId id="274" r:id="rId7"/>
    <p:sldId id="275" r:id="rId8"/>
    <p:sldId id="289" r:id="rId9"/>
    <p:sldId id="538" r:id="rId10"/>
    <p:sldId id="290" r:id="rId11"/>
    <p:sldId id="276" r:id="rId12"/>
    <p:sldId id="291" r:id="rId13"/>
    <p:sldId id="292" r:id="rId14"/>
    <p:sldId id="293" r:id="rId15"/>
    <p:sldId id="294" r:id="rId16"/>
    <p:sldId id="295" r:id="rId17"/>
    <p:sldId id="296" r:id="rId18"/>
    <p:sldId id="283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504" r:id="rId31"/>
    <p:sldId id="505" r:id="rId32"/>
    <p:sldId id="506" r:id="rId33"/>
    <p:sldId id="507" r:id="rId34"/>
    <p:sldId id="508" r:id="rId35"/>
    <p:sldId id="509" r:id="rId36"/>
    <p:sldId id="510" r:id="rId37"/>
    <p:sldId id="308" r:id="rId38"/>
    <p:sldId id="309" r:id="rId39"/>
    <p:sldId id="310" r:id="rId40"/>
    <p:sldId id="512" r:id="rId41"/>
    <p:sldId id="513" r:id="rId42"/>
    <p:sldId id="514" r:id="rId43"/>
    <p:sldId id="515" r:id="rId44"/>
    <p:sldId id="539" r:id="rId45"/>
    <p:sldId id="516" r:id="rId46"/>
    <p:sldId id="517" r:id="rId47"/>
    <p:sldId id="518" r:id="rId48"/>
    <p:sldId id="519" r:id="rId49"/>
    <p:sldId id="520" r:id="rId50"/>
    <p:sldId id="511" r:id="rId51"/>
    <p:sldId id="329" r:id="rId52"/>
    <p:sldId id="521" r:id="rId53"/>
    <p:sldId id="522" r:id="rId54"/>
    <p:sldId id="523" r:id="rId55"/>
    <p:sldId id="524" r:id="rId56"/>
    <p:sldId id="311" r:id="rId57"/>
    <p:sldId id="312" r:id="rId58"/>
    <p:sldId id="313" r:id="rId59"/>
    <p:sldId id="314" r:id="rId60"/>
    <p:sldId id="315" r:id="rId61"/>
    <p:sldId id="316" r:id="rId62"/>
    <p:sldId id="525" r:id="rId63"/>
    <p:sldId id="534" r:id="rId64"/>
    <p:sldId id="533" r:id="rId65"/>
    <p:sldId id="532" r:id="rId66"/>
    <p:sldId id="317" r:id="rId67"/>
    <p:sldId id="319" r:id="rId68"/>
    <p:sldId id="320" r:id="rId69"/>
    <p:sldId id="321" r:id="rId70"/>
    <p:sldId id="322" r:id="rId71"/>
    <p:sldId id="535" r:id="rId72"/>
    <p:sldId id="536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3057" autoAdjust="0"/>
  </p:normalViewPr>
  <p:slideViewPr>
    <p:cSldViewPr snapToGrid="0">
      <p:cViewPr varScale="1">
        <p:scale>
          <a:sx n="60" d="100"/>
          <a:sy n="60" d="100"/>
        </p:scale>
        <p:origin x="11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customXml" Target="../customXml/item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C4C1C-0A9C-49F8-AE47-E1A01B48A783}" type="datetimeFigureOut">
              <a:rPr lang="en-IN" smtClean="0"/>
              <a:t>22-08-2022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DFF0F-FC88-44B5-B2ED-B56B1E363D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011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namespace std{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ostream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istream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//......};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DFF0F-FC88-44B5-B2ED-B56B1E363DD7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903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8E2215-5B48-4727-BDA8-8AAD7CF02434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8481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E04D0-C241-4E97-9214-EC60523CBD10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1887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9EA6D0-300E-46D6-9F31-165E42D8B084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4841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C4E226-A7EF-4240-A1BD-89272BDDB57B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0329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2B56A6-A719-4B46-B35F-02E5202C0196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2717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2C7D0B-1758-4876-92C7-126E230D5BA1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8885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9FBCEC-B4F8-4AEA-82C5-6AADA30AEB7D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4262" cy="3468687"/>
          </a:xfrm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9173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D1F288-0944-45D9-85D2-B530EE3F9304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4262" cy="3468687"/>
          </a:xfrm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473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845178-B1FA-438E-9098-9AD90841EBBD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4262" cy="3468687"/>
          </a:xfrm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9636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15ADCA-FEA2-4F22-B4D6-5338947D5BD0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7923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E363-0AFA-4F2A-85AD-3A39297F2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13CDEF-C220-4E05-89E7-A9B49DC49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9A356-8199-40BE-9721-077287776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613E6-B5F5-4358-A255-9B1596AE081B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9ECAF-AFAB-44DE-8E45-32B48F5A3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AC7A9-AF3C-4F61-B76E-C247B80D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380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D7B5-CD84-40CB-BCEF-A1916AC06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14" y="136524"/>
            <a:ext cx="11110686" cy="7198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E13155-FF5D-4383-8BE1-30D68B510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105B1-1E88-4229-A9A4-EA79C1036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0ADA1-162C-494D-8E06-1E98326FC95E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BB2B3-1CB6-4BE4-AA37-74C265AF6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F361E-7440-4786-BC53-93E1DE29D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888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D94CB0-BB2C-4689-9513-36643BC069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158AF-92BD-4795-A1B6-102559D2D8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2A2DF-00DE-4840-97A4-CD8282B0E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A9A6-3276-4995-AABC-D639F6F17719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D1A68-E6C3-43DE-8EC9-7A124AEA4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91543-FC68-4F21-940A-EFD48CCD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3191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F2436-3613-447C-A9C6-820F36E4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14" y="136524"/>
            <a:ext cx="11110686" cy="7198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4D2E5-2171-4F6B-B359-51E1B2DC9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8E0F6-1B9A-42B6-854B-8C330DD15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160E6-C44C-491C-A146-5BEF4F6FE093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FF617-9B73-4D0D-A906-E46C91A07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7FFD5-BF2C-40D3-B197-E46E7D09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970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FB4FD-C896-4BDA-96FB-A1F684291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188A4-41D1-4195-8CFF-24ABA9926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F25F1-8102-4D54-9299-18EBA8505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96E1E-73BC-4B02-BC16-2796B7BC8CE5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E5D00-0661-4379-909C-6EC7E1359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B897D-41F4-4472-ADBF-715FBE4D5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6501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B5E94-4310-4B5F-BFAA-3C3F98D7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14" y="136524"/>
            <a:ext cx="11110686" cy="7198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B60D6-6911-4EDD-AF4A-0A51CDEEEE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0E06D-4107-436F-8620-FEBB6BC41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8EF06-77D7-43C2-B444-9FFDD45CB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D8BB1-0F1F-4A6A-949D-8ECD7C9B0FDA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2EB5D-5B83-4C1D-BFAC-C84CFDF34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6A729-A2C8-4743-AD06-BC859B15A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004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AAA2-22C3-44BD-9EB0-C53C747B3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20823-F80E-4B19-A334-E22269AD5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52A72-AA92-4235-A293-2842FF5D9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1A2AB6-EA90-4BFB-BF88-445928B5D2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0077F5-031D-4BB9-92B7-5A1D8884DB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E04ED3-2F35-4EB4-9906-30EF7665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80A8-4767-410F-A4AE-16D54B9711F1}" type="datetime1">
              <a:rPr lang="en-IN" smtClean="0"/>
              <a:t>22-08-2022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56187-2EA3-4E19-A572-B8E52C58E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FFAF70-FCE9-4AE0-A4AE-D268BF604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664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F42BC-F834-47F9-88C9-DF3330319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14" y="136524"/>
            <a:ext cx="11110686" cy="7198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DF213A-07D2-4A88-85DE-DCC480BB4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DED35-EFF9-4A9C-AE0C-F71A799A3A65}" type="datetime1">
              <a:rPr lang="en-IN" smtClean="0"/>
              <a:t>22-08-2022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E8FD8-A4DE-4D65-915F-E9A6C5356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BA8D47-A4FE-467A-9477-1E914DF9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68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CF1FB3-F8BA-438D-8F18-7AF7E682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A2DAA-135B-42F5-850F-161FCAD71CBC}" type="datetime1">
              <a:rPr lang="en-IN" smtClean="0"/>
              <a:t>22-08-2022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408B44-0310-402B-A12C-CEA6163E8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6DC99-E57B-49AF-8D64-F7F9D99CF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071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157D6-73C6-48BF-9896-FD17D6A38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BEA2A-0B30-476B-B12B-BA01B7412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D699F-E503-49BB-8B67-E6D309072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85A8A-D285-41B9-807B-7F46ACA96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EE9E-6402-46E3-90B2-7E84C248F22C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AD107-8D17-4962-B027-1EF3C4459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65FC4-36BA-4E2C-8993-73B0A9A13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79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FEC87-3A0A-4B11-BFA2-BDEB72FCF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25D4B1-D1D2-4013-A75F-82134AAA00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C1545-1D7D-4F34-9460-4272AC8BD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DB717-705B-4EA2-82EA-FBB3FF853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BC0C2-E8E3-4EFC-86AE-4383AE2A2617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8D71A-B163-4551-AADB-8CA900B40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817EF-0828-44F1-9B2E-760C6850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540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stretch>
            <a:fillRect l="30000" t="20000" r="30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46ABF-E1CD-42FB-89B9-3E7AFD2A8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114" y="1143453"/>
            <a:ext cx="11731172" cy="5124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D1C3D-0430-43DD-821A-AEF774D93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8C788-CA84-46A2-A387-C73A7C0FAB73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F6401-2C7C-410B-97ED-BC4B23A81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8C1D5-F1E9-4C0D-8322-CADA58D9E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3212F8D-F146-4573-8B77-D7A51934D56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758" y="0"/>
            <a:ext cx="715241" cy="8563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050C8B7-714F-4EF6-800A-D2A13840CB7C}"/>
              </a:ext>
            </a:extLst>
          </p:cNvPr>
          <p:cNvSpPr/>
          <p:nvPr userDrawn="1"/>
        </p:nvSpPr>
        <p:spPr>
          <a:xfrm>
            <a:off x="0" y="854787"/>
            <a:ext cx="12191999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50A7923F-DE29-424F-B3CF-D8A383B02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4" y="45719"/>
            <a:ext cx="11136086" cy="809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0608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oleObject" Target="../embeddings/oleObject5.bin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9.png"/><Relationship Id="rId4" Type="http://schemas.openxmlformats.org/officeDocument/2006/relationships/image" Target="../media/image16.wmf"/><Relationship Id="rId9" Type="http://schemas.openxmlformats.org/officeDocument/2006/relationships/oleObject" Target="../embeddings/oleObject3.bin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6A9B5-ADFF-40C2-B766-FF91DC4889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Basics of Programming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14E09-EE72-4182-8A15-CCBF0BE5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3FF7A-24FA-4EB6-A768-829B79716E40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4F417-2AD2-478A-89FF-CF24BB59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04BBD-5B62-4DB5-8A57-4D0D96DB9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05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64ACE-3030-4176-BB4F-ECD5B949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39D89-983D-4E6E-BFB6-D7E1F2EE4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253" y="1090805"/>
            <a:ext cx="10255727" cy="514257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#include&lt;</a:t>
            </a:r>
            <a:r>
              <a:rPr lang="en-US" dirty="0" err="1"/>
              <a:t>iostream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using namespace </a:t>
            </a:r>
            <a:r>
              <a:rPr lang="en-US" dirty="0" err="1"/>
              <a:t>std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int main() 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cout</a:t>
            </a:r>
            <a:r>
              <a:rPr lang="en-US" dirty="0"/>
              <a:t>&lt;&lt;"Enter Roll Number and marks of three subjects";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 RollNo,marks1,marks2,marks3;</a:t>
            </a:r>
          </a:p>
          <a:p>
            <a:pPr marL="0" indent="0">
              <a:buNone/>
            </a:pPr>
            <a:r>
              <a:rPr lang="en-US" dirty="0"/>
              <a:t>	float minimum = 35.0;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cin</a:t>
            </a:r>
            <a:r>
              <a:rPr lang="en-US" dirty="0"/>
              <a:t>&gt;&gt;marks1&gt;&gt;marks2&gt;&gt;marks3;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avg</a:t>
            </a:r>
            <a:r>
              <a:rPr lang="en-US" dirty="0"/>
              <a:t> = (marks1+marks2+marks3)/3;</a:t>
            </a:r>
          </a:p>
          <a:p>
            <a:pPr marL="0" indent="0">
              <a:buNone/>
            </a:pPr>
            <a:r>
              <a:rPr lang="en-US" dirty="0"/>
              <a:t>	if (</a:t>
            </a:r>
            <a:r>
              <a:rPr lang="en-US" dirty="0" err="1"/>
              <a:t>avg</a:t>
            </a:r>
            <a:r>
              <a:rPr lang="en-US" dirty="0"/>
              <a:t> &lt; minimum )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cout</a:t>
            </a:r>
            <a:r>
              <a:rPr lang="en-US" dirty="0"/>
              <a:t>&lt;&lt;</a:t>
            </a:r>
            <a:r>
              <a:rPr lang="en-US" dirty="0" err="1"/>
              <a:t>RollNo</a:t>
            </a:r>
            <a:r>
              <a:rPr lang="en-US" dirty="0"/>
              <a:t>&lt;&lt;"fail";</a:t>
            </a:r>
          </a:p>
          <a:p>
            <a:pPr marL="0" indent="0">
              <a:buNone/>
            </a:pPr>
            <a:r>
              <a:rPr lang="en-US" dirty="0"/>
              <a:t>	else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cout</a:t>
            </a:r>
            <a:r>
              <a:rPr lang="en-US" dirty="0"/>
              <a:t>&lt;&lt;</a:t>
            </a:r>
            <a:r>
              <a:rPr lang="en-US" dirty="0" err="1"/>
              <a:t>RollNo</a:t>
            </a:r>
            <a:r>
              <a:rPr lang="en-US" dirty="0"/>
              <a:t>&lt;&lt;"pass";</a:t>
            </a:r>
          </a:p>
          <a:p>
            <a:pPr marL="0" indent="0">
              <a:buNone/>
            </a:pPr>
            <a:r>
              <a:rPr lang="en-US" dirty="0"/>
              <a:t>	return 0;</a:t>
            </a:r>
          </a:p>
          <a:p>
            <a:pPr marL="0" indent="0">
              <a:buNone/>
            </a:pPr>
            <a:r>
              <a:rPr lang="en-US" dirty="0"/>
              <a:t>	}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31509-B394-4820-9646-DA151C186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FF52-48C6-48F0-94B1-2CFF95C7B9FF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7AFEC-FB51-49CA-9F5F-AC900C3A3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10838-59E2-46F6-AFEC-0159C2EBF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9512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9C4A9-5590-487C-8325-56CA49A3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 to read and display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612AE-2D31-4D7E-B35C-0CE11F97E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#include&lt;</a:t>
            </a:r>
            <a:r>
              <a:rPr lang="en-US" dirty="0" err="1"/>
              <a:t>iostream</a:t>
            </a:r>
            <a:r>
              <a:rPr lang="en-US" dirty="0"/>
              <a:t>&gt;  </a:t>
            </a:r>
          </a:p>
          <a:p>
            <a:pPr marL="0" indent="0">
              <a:buNone/>
            </a:pPr>
            <a:r>
              <a:rPr lang="en-US" dirty="0"/>
              <a:t>using namespace </a:t>
            </a:r>
            <a:r>
              <a:rPr lang="en-US" dirty="0" err="1"/>
              <a:t>std</a:t>
            </a:r>
            <a:r>
              <a:rPr lang="en-US" dirty="0"/>
              <a:t>;       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 main() {                               //program body begins                               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 number;                           //variable declaration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cout</a:t>
            </a:r>
            <a:r>
              <a:rPr lang="en-US" dirty="0"/>
              <a:t>&lt;&lt;"enter number";    // user friendly info display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cin</a:t>
            </a:r>
            <a:r>
              <a:rPr lang="en-US" dirty="0"/>
              <a:t>&gt;&gt;number;                     // reading or input value to the variable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cout</a:t>
            </a:r>
            <a:r>
              <a:rPr lang="en-US" dirty="0"/>
              <a:t>&lt;&lt;"\</a:t>
            </a:r>
            <a:r>
              <a:rPr lang="en-US" dirty="0" err="1"/>
              <a:t>nthe</a:t>
            </a:r>
            <a:r>
              <a:rPr lang="en-US" dirty="0"/>
              <a:t> no. is\n"&lt;&lt;number;   //writing or output variable value</a:t>
            </a:r>
          </a:p>
          <a:p>
            <a:pPr marL="0" indent="0">
              <a:buNone/>
            </a:pPr>
            <a:r>
              <a:rPr lang="en-US" dirty="0"/>
              <a:t>	return 0;</a:t>
            </a:r>
          </a:p>
          <a:p>
            <a:pPr marL="0" indent="0">
              <a:buNone/>
            </a:pPr>
            <a:r>
              <a:rPr lang="en-US" dirty="0"/>
              <a:t> } // end of program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11138-A2BC-4291-8470-F11366686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6C97-F9E4-4F74-ADD5-194DBD8D602D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53B52-EFD6-49D8-A31C-1AF58E1F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28A36-2DE0-43F9-9CBF-A9B4C1310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801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C1923-6E20-496F-BAC4-839B6B8D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C++ </a:t>
            </a:r>
            <a:r>
              <a:rPr lang="en-US" b="1" dirty="0"/>
              <a:t>decision making </a:t>
            </a:r>
            <a:r>
              <a:rPr lang="en-US" dirty="0"/>
              <a:t>and </a:t>
            </a:r>
            <a:r>
              <a:rPr lang="en-US" b="1" dirty="0"/>
              <a:t>branching </a:t>
            </a:r>
            <a:r>
              <a:rPr lang="en-US" dirty="0"/>
              <a:t>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66988-5734-422E-BC03-7750DD33F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1. if Statement</a:t>
            </a:r>
          </a:p>
          <a:p>
            <a:pPr marL="0" indent="0">
              <a:buNone/>
            </a:pPr>
            <a:r>
              <a:rPr lang="en-US" b="1" dirty="0"/>
              <a:t>2. switch statement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6AC60-1949-4DFF-88B2-A58DEC013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1653-7331-464E-9637-678DBB6C28A2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0A8A7-9E67-4C58-A2D7-6D4668BC2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B6F17-9C76-4A9C-BA77-7249FF96A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7635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839FC-F94B-4427-B948-4F40DD97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if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EE5AC-3DAD-4122-A42B-7219AE9CD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14" y="1064516"/>
            <a:ext cx="11731172" cy="512457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</a:t>
            </a:r>
            <a:r>
              <a:rPr lang="en-US" dirty="0">
                <a:solidFill>
                  <a:srgbClr val="000000"/>
                </a:solidFill>
              </a:rPr>
              <a:t>Used to control the </a:t>
            </a:r>
            <a:r>
              <a:rPr lang="en-US" b="1" i="1" dirty="0">
                <a:solidFill>
                  <a:srgbClr val="C10000"/>
                </a:solidFill>
              </a:rPr>
              <a:t>flow of execution </a:t>
            </a:r>
            <a:r>
              <a:rPr lang="en-US" dirty="0">
                <a:solidFill>
                  <a:srgbClr val="000000"/>
                </a:solidFill>
              </a:rPr>
              <a:t>of statements.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</a:rPr>
              <a:t>It’s a </a:t>
            </a:r>
            <a:r>
              <a:rPr lang="en-US" b="1" i="1" dirty="0">
                <a:solidFill>
                  <a:srgbClr val="C10000"/>
                </a:solidFill>
              </a:rPr>
              <a:t>Two-way decision statement</a:t>
            </a:r>
            <a:r>
              <a:rPr lang="en-US" dirty="0">
                <a:solidFill>
                  <a:srgbClr val="000000"/>
                </a:solidFill>
              </a:rPr>
              <a:t>, used in conjunction with an expression.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3333FF"/>
                </a:solidFill>
              </a:rPr>
              <a:t>    - It takes the form: </a:t>
            </a:r>
            <a:r>
              <a:rPr lang="en-US" b="1" dirty="0">
                <a:solidFill>
                  <a:srgbClr val="C10000"/>
                </a:solidFill>
              </a:rPr>
              <a:t>if(</a:t>
            </a:r>
            <a:r>
              <a:rPr lang="en-US" sz="3200" b="1" dirty="0">
                <a:solidFill>
                  <a:srgbClr val="C1504D"/>
                </a:solidFill>
              </a:rPr>
              <a:t>test expression</a:t>
            </a:r>
            <a:r>
              <a:rPr lang="en-US" b="1" dirty="0">
                <a:solidFill>
                  <a:srgbClr val="C10000"/>
                </a:solidFill>
              </a:rPr>
              <a:t>)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</a:rPr>
              <a:t>It allows to </a:t>
            </a:r>
            <a:r>
              <a:rPr lang="en-US" b="1" i="1" dirty="0">
                <a:solidFill>
                  <a:srgbClr val="C10000"/>
                </a:solidFill>
              </a:rPr>
              <a:t>evaluate the expression first </a:t>
            </a:r>
            <a:r>
              <a:rPr lang="en-US" dirty="0">
                <a:solidFill>
                  <a:srgbClr val="000000"/>
                </a:solidFill>
              </a:rPr>
              <a:t>and then, depending on the value- </a:t>
            </a:r>
            <a:r>
              <a:rPr lang="en-US" dirty="0">
                <a:solidFill>
                  <a:srgbClr val="F89746"/>
                </a:solidFill>
              </a:rPr>
              <a:t>true </a:t>
            </a:r>
            <a:r>
              <a:rPr lang="en-US" dirty="0">
                <a:solidFill>
                  <a:srgbClr val="000000"/>
                </a:solidFill>
              </a:rPr>
              <a:t>or </a:t>
            </a:r>
            <a:r>
              <a:rPr lang="en-US" dirty="0">
                <a:solidFill>
                  <a:srgbClr val="F89746"/>
                </a:solidFill>
              </a:rPr>
              <a:t>false</a:t>
            </a:r>
            <a:r>
              <a:rPr lang="en-US" dirty="0">
                <a:solidFill>
                  <a:srgbClr val="000000"/>
                </a:solidFill>
              </a:rPr>
              <a:t>, it transfers the control to a particular statement.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</a:rPr>
              <a:t>i.e. </a:t>
            </a:r>
            <a:r>
              <a:rPr lang="en-US" b="1" dirty="0">
                <a:solidFill>
                  <a:srgbClr val="C10000"/>
                </a:solidFill>
              </a:rPr>
              <a:t>Two-way branching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66DD7-0CAB-48D3-8825-66FC56D5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425" y="3626801"/>
            <a:ext cx="3319975" cy="239082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6C25F-F906-4E1E-8AD1-21F77A9F9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45718-0E56-46D1-9617-969217F424A7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2DED3-77D4-4014-86C9-A0652427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DB0E7-5A34-4F72-8BA8-2F34D30E1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152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41C9-0D51-416A-99F3-5D2B08D2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forms of </a:t>
            </a:r>
            <a:r>
              <a:rPr lang="en-US" b="1" dirty="0"/>
              <a:t>if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6C03F-E017-471A-AF0B-2298DC1DF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Simple if statement.</a:t>
            </a:r>
          </a:p>
          <a:p>
            <a:pPr marL="0" indent="0">
              <a:buNone/>
            </a:pPr>
            <a:r>
              <a:rPr lang="en-US" dirty="0"/>
              <a:t>2. if…else statement.</a:t>
            </a:r>
          </a:p>
          <a:p>
            <a:pPr marL="0" indent="0">
              <a:buNone/>
            </a:pPr>
            <a:r>
              <a:rPr lang="en-US" dirty="0"/>
              <a:t>3. Nested if…else statement.</a:t>
            </a:r>
          </a:p>
          <a:p>
            <a:pPr marL="0" indent="0">
              <a:buNone/>
            </a:pPr>
            <a:r>
              <a:rPr lang="en-US" dirty="0"/>
              <a:t>4. else if ladder.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E1DE7-BF7C-465A-9D5E-BBC39EF2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44F92-8FCD-4566-BFCF-B6C33637D50A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2CBB8-17CB-4010-9FA8-5F8745A3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2F4F7-1540-49B9-ACD6-D8563244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046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FEEFC-4AA0-4651-AFEF-2B096EC9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b="1" dirty="0"/>
              <a:t>if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BA704-DF71-4FF7-8432-B6484F788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General form of the simplest if statement: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C1504D"/>
                </a:solidFill>
                <a:latin typeface="ArialRoundedMTBold"/>
              </a:rPr>
              <a:t>if </a:t>
            </a:r>
            <a:r>
              <a:rPr lang="en-US" dirty="0">
                <a:solidFill>
                  <a:srgbClr val="C1504D"/>
                </a:solidFill>
                <a:latin typeface="Calibri" panose="020F0502020204030204" pitchFamily="34" charset="0"/>
              </a:rPr>
              <a:t>(</a:t>
            </a:r>
            <a:r>
              <a:rPr lang="en-US" i="1" dirty="0">
                <a:solidFill>
                  <a:srgbClr val="C10000"/>
                </a:solidFill>
                <a:latin typeface="Calibri-Italic"/>
              </a:rPr>
              <a:t>test Expression</a:t>
            </a:r>
            <a:r>
              <a:rPr lang="en-US" dirty="0">
                <a:solidFill>
                  <a:srgbClr val="C1504D"/>
                </a:solidFill>
                <a:latin typeface="Calibri" panose="020F0502020204030204" pitchFamily="34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1504D"/>
                </a:solidFill>
                <a:latin typeface="ArialRoundedMTBold"/>
              </a:rPr>
              <a:t>	{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</a:rPr>
              <a:t>		statement‐block;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1504D"/>
                </a:solidFill>
                <a:latin typeface="ArialRoundedMTBold"/>
              </a:rPr>
              <a:t>	}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statement_x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;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5229C-4A1D-46CC-8C2C-0444807A0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4BBA-31EB-476D-B2B5-FB2974565C6D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49ADB-2E30-45B4-94F7-A6C7E0718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E482F-4DF4-4650-99E4-346254538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8500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91813-9A63-4612-87CA-7F8F01B35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If else </a:t>
            </a:r>
            <a:r>
              <a:rPr lang="en-US" dirty="0"/>
              <a:t>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19D63-9D50-434E-B11E-155652B4D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917" y="1143453"/>
            <a:ext cx="7913566" cy="356685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12B1E-178D-4FCC-8B18-AF0D496E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F316A-6F9D-41CB-A60A-432FFDC477F9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20065-27C7-488E-95A9-980EF3AF8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47A17-3A11-4579-A1FA-20C31C615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435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CE4B0-C885-4050-A549-33B98685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Nesting of if-else Statements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987E2-A4EE-4938-8BE4-7F7F16BD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498" y="1285530"/>
            <a:ext cx="9129933" cy="449708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137E8-31E5-4D0F-B37F-5CACA7D7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FE5-EA85-408C-A5BB-9B61AD897664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3C4C7-39B2-4E05-92DC-A55FCF283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44ACD-6E9D-4ADD-920E-EDDDDE4F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636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69481-D0BE-4F6F-A5F0-E2076B1F2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else if Ladder </a:t>
            </a:r>
          </a:p>
        </p:txBody>
      </p:sp>
      <p:pic>
        <p:nvPicPr>
          <p:cNvPr id="1026" name="Picture 2" descr="https://1.bp.blogspot.com/-3QXfxZTx2do/TfaS7rKURjI/AAAAAAAAAGc/zMEtUm05TiY/s1600/6.GIF?ref=Content%20Body">
            <a:extLst>
              <a:ext uri="{FF2B5EF4-FFF2-40B4-BE49-F238E27FC236}">
                <a16:creationId xmlns:a16="http://schemas.microsoft.com/office/drawing/2014/main" id="{3A517929-D372-4C86-8B05-2D060BA54D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738" y="1508760"/>
            <a:ext cx="7174523" cy="384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80C73B-F8CB-4110-9BE5-C67623715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D060-A1CF-4B24-9D47-94EC75239B6F}" type="datetime1">
              <a:rPr lang="en-IN" smtClean="0"/>
              <a:t>22-08-2022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E77D7-2611-4C80-8382-E296F1F78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A4990-2468-415D-B8DD-7EEC80B98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228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3269F-9F49-4D56-8901-A2850873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switch </a:t>
            </a:r>
            <a:r>
              <a:rPr lang="en-US" dirty="0"/>
              <a:t>Statement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BF3CA-3FA5-47D1-870A-3AA84DF53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Switch is multiple–branching statement - based on a condition, the control is transferred to one of the many possible points. </a:t>
            </a:r>
          </a:p>
          <a:p>
            <a:pPr algn="just"/>
            <a:r>
              <a:rPr lang="en-US" dirty="0"/>
              <a:t>The most flexible control statement in selection structure of program control. </a:t>
            </a:r>
          </a:p>
          <a:p>
            <a:pPr algn="just"/>
            <a:r>
              <a:rPr lang="en-US" dirty="0"/>
              <a:t>Enables the program to execute different statements based on an expression that can have more than two values. Also called multiple choice statements.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677BC-B9C9-4274-89E7-2278BEB71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63F6-60D3-4CA3-A9CF-ECAAB07D94A5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B4519-0ACB-4750-B5B8-D5DC434F1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5DF9E-5C70-4771-8945-2B8ADD2BB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250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1D2B1-7999-4C5B-9AA7-B2D77AE88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Tokens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7B655-AAF2-4012-96CE-111DB63DA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471" y="1916723"/>
            <a:ext cx="7343971" cy="302455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A6264-798A-45C9-BD9F-905668E79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23ABC-036A-4D80-9C6F-A38B6F36A6CC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92E7E-9CF5-4C98-9822-BACDF22A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C8FDF4-45E0-4D44-9A91-96FEE1E7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0065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AFA3-6634-47ED-87E1-EF2F4982A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FB66A-8953-40FD-95AF-4BD88579A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14" y="1044060"/>
            <a:ext cx="11731172" cy="53122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General form: </a:t>
            </a:r>
          </a:p>
          <a:p>
            <a:pPr marL="0" indent="0">
              <a:buNone/>
            </a:pPr>
            <a:r>
              <a:rPr lang="en-US" dirty="0"/>
              <a:t>switch(expression) </a:t>
            </a:r>
          </a:p>
          <a:p>
            <a:pPr marL="0" indent="0">
              <a:buNone/>
            </a:pPr>
            <a:r>
              <a:rPr lang="en-US" dirty="0"/>
              <a:t>{ </a:t>
            </a:r>
          </a:p>
          <a:p>
            <a:pPr marL="0" indent="0">
              <a:buNone/>
            </a:pPr>
            <a:r>
              <a:rPr lang="en-US" dirty="0"/>
              <a:t> case value_1 : statement(s); </a:t>
            </a:r>
          </a:p>
          <a:p>
            <a:pPr marL="0" indent="0">
              <a:buNone/>
            </a:pPr>
            <a:r>
              <a:rPr lang="en-US" dirty="0"/>
              <a:t>			break; </a:t>
            </a:r>
          </a:p>
          <a:p>
            <a:pPr marL="0" indent="0">
              <a:buNone/>
            </a:pPr>
            <a:r>
              <a:rPr lang="en-US" dirty="0"/>
              <a:t> case value_2 : statement(s); </a:t>
            </a:r>
          </a:p>
          <a:p>
            <a:pPr marL="0" indent="0">
              <a:buNone/>
            </a:pPr>
            <a:r>
              <a:rPr lang="en-US" dirty="0"/>
              <a:t>			break; ... </a:t>
            </a:r>
          </a:p>
          <a:p>
            <a:pPr marL="0" indent="0">
              <a:buNone/>
            </a:pPr>
            <a:r>
              <a:rPr lang="en-US" dirty="0"/>
              <a:t> case </a:t>
            </a:r>
            <a:r>
              <a:rPr lang="en-US" dirty="0" err="1"/>
              <a:t>value_n</a:t>
            </a:r>
            <a:r>
              <a:rPr lang="en-US" dirty="0"/>
              <a:t> : statement(s); </a:t>
            </a:r>
          </a:p>
          <a:p>
            <a:pPr marL="0" indent="0">
              <a:buNone/>
            </a:pPr>
            <a:r>
              <a:rPr lang="en-US" dirty="0"/>
              <a:t>			break; </a:t>
            </a:r>
          </a:p>
          <a:p>
            <a:pPr marL="0" indent="0">
              <a:buNone/>
            </a:pPr>
            <a:r>
              <a:rPr lang="en-US" dirty="0"/>
              <a:t> default : statement(s);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next_statement</a:t>
            </a:r>
            <a:r>
              <a:rPr lang="en-US" dirty="0"/>
              <a:t>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90974-9A77-48F8-89DB-2D5B05874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9C09-2F3C-47C2-A1F4-EE541FDCC3A9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BA826-B5F0-4BE7-9C64-2984D7946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00D90-DBBA-4807-A869-69A10A91F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493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B6B0A-F0E2-4B1A-9E36-52DA1297C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switch- </a:t>
            </a:r>
            <a:r>
              <a:rPr lang="en-US" dirty="0"/>
              <a:t>example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53F7FA-AE8A-4BDA-A290-FA7F63AC7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248" y="1496192"/>
            <a:ext cx="7568418" cy="422030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674DF6-4338-41EC-84B3-D5A19A1DB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E430A-B0C7-4DA4-A655-76CB23009881}" type="datetime1">
              <a:rPr lang="en-IN" smtClean="0"/>
              <a:t>22-08-2022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A0CD94-4B79-419F-AE9F-7B8562523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5B4C1-1943-4394-8C4E-97397F089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084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1734D-8662-4B62-9345-2D161929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Making and Looping Control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0AC90-C29D-4195-B953-28665AEB0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Iterative (repetitive) control structures are used to repeat certain statements for a specified number of times.</a:t>
            </a:r>
          </a:p>
          <a:p>
            <a:pPr algn="just"/>
            <a:r>
              <a:rPr lang="en-US" dirty="0"/>
              <a:t>The statements are executed if the condition is true</a:t>
            </a:r>
          </a:p>
          <a:p>
            <a:pPr algn="just"/>
            <a:r>
              <a:rPr lang="en-US" dirty="0"/>
              <a:t>These kind of control structures are also called  loop control structures</a:t>
            </a:r>
          </a:p>
          <a:p>
            <a:pPr algn="just"/>
            <a:r>
              <a:rPr lang="en-US" dirty="0"/>
              <a:t>Three kinds of loop control structures:</a:t>
            </a:r>
          </a:p>
          <a:p>
            <a:pPr lvl="1" algn="just"/>
            <a:r>
              <a:rPr lang="en-US" dirty="0"/>
              <a:t>while</a:t>
            </a:r>
          </a:p>
          <a:p>
            <a:pPr lvl="1" algn="just"/>
            <a:r>
              <a:rPr lang="en-US" dirty="0"/>
              <a:t>do while</a:t>
            </a:r>
          </a:p>
          <a:p>
            <a:pPr lvl="1" algn="just"/>
            <a:r>
              <a:rPr lang="en-US" dirty="0"/>
              <a:t>for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34006-F414-4799-90A3-2D24E10AA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6599-A686-480D-854C-7AF251828157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8F3F5-4E94-456A-B653-8E658A5EB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D67D0-2CCC-4CE7-AE82-AFF90ECB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586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91C90-8BED-4247-AD04-4A2BCEF81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7FFE4-EBEC-43FB-A044-4843A6AED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14" y="1044061"/>
            <a:ext cx="11731172" cy="5124570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</a:rPr>
              <a:t>Basic format: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000000"/>
                </a:solidFill>
              </a:rPr>
              <a:t>while (test condition)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000000"/>
                </a:solidFill>
              </a:rPr>
              <a:t>{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000000"/>
                </a:solidFill>
              </a:rPr>
              <a:t>               body of the loop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000000"/>
                </a:solidFill>
              </a:rPr>
              <a:t>}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C1504D"/>
                </a:solidFill>
              </a:rPr>
              <a:t> </a:t>
            </a:r>
            <a:r>
              <a:rPr lang="en-US" b="1" dirty="0">
                <a:solidFill>
                  <a:srgbClr val="C1504D"/>
                </a:solidFill>
              </a:rPr>
              <a:t>Entry controlled </a:t>
            </a:r>
            <a:r>
              <a:rPr lang="en-US" dirty="0">
                <a:solidFill>
                  <a:srgbClr val="000000"/>
                </a:solidFill>
              </a:rPr>
              <a:t>loop statement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C1504D"/>
                </a:solidFill>
              </a:rPr>
              <a:t> Test condition </a:t>
            </a:r>
            <a:r>
              <a:rPr lang="en-US" dirty="0">
                <a:solidFill>
                  <a:srgbClr val="000000"/>
                </a:solidFill>
              </a:rPr>
              <a:t>is evaluated &amp; if it is true, then body of the loop is executed.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</a:rPr>
              <a:t> After execution, the test condition is again evaluated &amp; if it is true, the body is executed again.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</a:rPr>
              <a:t> This is </a:t>
            </a:r>
            <a:r>
              <a:rPr lang="en-US" dirty="0">
                <a:solidFill>
                  <a:srgbClr val="C1504D"/>
                </a:solidFill>
              </a:rPr>
              <a:t>repeated until the test condition becomes false</a:t>
            </a:r>
            <a:r>
              <a:rPr lang="en-US" dirty="0">
                <a:solidFill>
                  <a:srgbClr val="000000"/>
                </a:solidFill>
              </a:rPr>
              <a:t>, &amp; control transferred out of the loop.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C10000"/>
                </a:solidFill>
              </a:rPr>
              <a:t> </a:t>
            </a:r>
            <a:r>
              <a:rPr lang="en-US" b="1" dirty="0">
                <a:solidFill>
                  <a:srgbClr val="C10000"/>
                </a:solidFill>
              </a:rPr>
              <a:t>Body of loop may not be executed if the condition is false at the very first attempt</a:t>
            </a:r>
            <a:r>
              <a:rPr lang="en-US" dirty="0">
                <a:solidFill>
                  <a:srgbClr val="000000"/>
                </a:solidFill>
              </a:rPr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AF6DA-AA3C-4213-AD33-EE7E072B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E173-466E-4B68-BAD6-C532D0210139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72994-BDA5-4A88-8E04-F23F49BB6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34385-CC1F-418E-B1CD-4C133054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434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741A1-DA68-45C1-AE25-944823AF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- While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32FF-ADCF-421F-8611-8FDDB2F30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General form:</a:t>
            </a:r>
          </a:p>
          <a:p>
            <a:pPr marL="0" indent="0">
              <a:buNone/>
            </a:pPr>
            <a:r>
              <a:rPr lang="en-US" dirty="0"/>
              <a:t>do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body of the loop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while (test condition);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B1F0A-705D-464B-AB32-2C1E754D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0EB40-DA7F-4B6F-9D8E-9F6BDD1CA5F0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C3356-A2F6-4F5B-81B6-090B0C599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D350B-B070-4215-8FB3-FD35D9383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440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88F2-0B87-4B8F-BB23-19B9814C4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for</a:t>
            </a:r>
            <a:r>
              <a:rPr lang="en-US" b="1" dirty="0"/>
              <a:t>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28DAF-EAD0-4E71-8D26-09125228B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general form: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for</a:t>
            </a:r>
            <a:r>
              <a:rPr lang="en-US" dirty="0"/>
              <a:t> (initialization; test condition; increment)</a:t>
            </a:r>
          </a:p>
          <a:p>
            <a:pPr marL="0" indent="0">
              <a:buNone/>
            </a:pPr>
            <a:r>
              <a:rPr lang="en-US" dirty="0"/>
              <a:t> 	{</a:t>
            </a:r>
          </a:p>
          <a:p>
            <a:pPr marL="0" indent="0">
              <a:buNone/>
            </a:pPr>
            <a:r>
              <a:rPr lang="en-US" dirty="0"/>
              <a:t>		Body of the loop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Next statement;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B9615-F674-4F17-891F-D07DB3CEB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9BD54-5AB8-461C-B9AC-A4FDB66C1D7D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80BE2-5B58-4817-B654-54883D89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FBBB9-3269-4520-A7FB-E82FF5A0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16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B562B-C26C-4CC2-97FD-C1EAC6BD0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of </a:t>
            </a:r>
            <a:r>
              <a:rPr lang="en-US" b="1" i="1" dirty="0"/>
              <a:t>for</a:t>
            </a:r>
            <a:r>
              <a:rPr lang="en-US" b="1" dirty="0"/>
              <a:t> </a:t>
            </a:r>
            <a:r>
              <a:rPr lang="en-US" dirty="0"/>
              <a:t>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F022B-6FE4-4014-BF3E-144BC6BC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One </a:t>
            </a:r>
            <a:r>
              <a:rPr lang="en-US" i="1" dirty="0"/>
              <a:t>for</a:t>
            </a:r>
            <a:r>
              <a:rPr lang="en-US" dirty="0"/>
              <a:t> statement within another for statement.</a:t>
            </a:r>
          </a:p>
          <a:p>
            <a:pPr marL="0" indent="0">
              <a:buNone/>
            </a:pPr>
            <a:r>
              <a:rPr lang="nn-NO" dirty="0"/>
              <a:t>for (i=0; i&lt; m; ++i)</a:t>
            </a:r>
          </a:p>
          <a:p>
            <a:pPr marL="0" indent="0">
              <a:buNone/>
            </a:pPr>
            <a:r>
              <a:rPr lang="en-US" b="1" dirty="0"/>
              <a:t>	{</a:t>
            </a:r>
            <a:r>
              <a:rPr lang="en-US" dirty="0"/>
              <a:t>…..</a:t>
            </a:r>
          </a:p>
          <a:p>
            <a:pPr marL="0" indent="0">
              <a:buNone/>
            </a:pPr>
            <a:r>
              <a:rPr lang="en-US" dirty="0"/>
              <a:t>		….</a:t>
            </a:r>
          </a:p>
          <a:p>
            <a:pPr marL="0" indent="0">
              <a:buNone/>
            </a:pPr>
            <a:r>
              <a:rPr lang="en-US" dirty="0"/>
              <a:t>		for (j=0; j &lt; n;++j)</a:t>
            </a:r>
          </a:p>
          <a:p>
            <a:pPr marL="0" indent="0">
              <a:buNone/>
            </a:pPr>
            <a:r>
              <a:rPr lang="en-US" b="1" dirty="0"/>
              <a:t>		{</a:t>
            </a:r>
            <a:r>
              <a:rPr lang="en-US" dirty="0"/>
              <a:t>……</a:t>
            </a:r>
          </a:p>
          <a:p>
            <a:pPr marL="0" indent="0">
              <a:buNone/>
            </a:pPr>
            <a:r>
              <a:rPr lang="en-US" dirty="0"/>
              <a:t>			…..</a:t>
            </a:r>
          </a:p>
          <a:p>
            <a:pPr marL="0" indent="0">
              <a:buNone/>
            </a:pPr>
            <a:r>
              <a:rPr lang="en-US" b="1" dirty="0"/>
              <a:t>		} </a:t>
            </a:r>
            <a:r>
              <a:rPr lang="en-US" dirty="0"/>
              <a:t>// end of inner ‘for’ statement</a:t>
            </a:r>
          </a:p>
          <a:p>
            <a:pPr marL="0" indent="0">
              <a:buNone/>
            </a:pPr>
            <a:r>
              <a:rPr lang="en-US" b="1" dirty="0"/>
              <a:t>	}</a:t>
            </a:r>
            <a:r>
              <a:rPr lang="en-US" dirty="0"/>
              <a:t>// end of outer ‘for’ statement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C0B4D-6058-4D8E-BBC2-A81F483C0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6F07-3012-49D3-887B-58E58C3507F5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D4817-35DB-4279-B8C5-87C5E28E4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36D46-C072-47EB-A6A9-0FFA4CF8F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0565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4A00-C1AA-4A7F-979C-9F55A25E6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Jumping out of a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31E9C-7E4C-4D8F-894A-B7C667877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An early exit from a loop can be accomplished by using the </a:t>
            </a:r>
            <a:r>
              <a:rPr lang="en-US" dirty="0">
                <a:solidFill>
                  <a:srgbClr val="F89746"/>
                </a:solidFill>
                <a:latin typeface="TempusSansITC"/>
              </a:rPr>
              <a:t>break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statement.</a:t>
            </a:r>
          </a:p>
          <a:p>
            <a:pPr marL="180975" indent="-180975" algn="just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When the break statement is encountered inside a loop, the loop is immediately exited &amp; the program continues with the statement immediately following the loop.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When the loops are nested , the break would only exit from the loop containing it.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C1504D"/>
                </a:solidFill>
                <a:latin typeface="ArialRoundedMTBold"/>
              </a:rPr>
              <a:t>i.e., the break will exit only a single loop.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1CF95-8AC9-4DC7-8322-EB3372D84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BCDA-BC60-45F4-BE6A-E84E99DC976D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86735-CD7B-46C4-A3BC-FF5C5C815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E40BB-BD9E-4B8A-BD46-65FE20E62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496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2569C-F9F1-4812-A872-CE73AE3C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Exiting a loop with </a:t>
            </a:r>
            <a:r>
              <a:rPr lang="en-US" b="1" dirty="0"/>
              <a:t>break </a:t>
            </a:r>
            <a:r>
              <a:rPr lang="en-US" dirty="0"/>
              <a:t>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C7477-3069-464F-A205-F0D3F669C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81" y="1260287"/>
            <a:ext cx="8678035" cy="475095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55A8B3-B794-437C-BEEF-FEEF16146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F146-D56D-4D15-AC1C-16E68CA4CA40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BFE61-E9DE-41A6-8DED-138E54EBA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723C8-3D37-409C-B7D3-C6842E85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728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EAA25-FAB8-4FFB-A60B-E022B250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Skipping a part of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CD92B-CD9A-482D-8895-5B2F5EB4F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Skip a part of the body of the loop under certain conditions </a:t>
            </a:r>
          </a:p>
          <a:p>
            <a:pPr marL="0" indent="0">
              <a:buNone/>
            </a:pPr>
            <a:r>
              <a:rPr lang="en-US" dirty="0"/>
              <a:t>	Using continue statement.</a:t>
            </a:r>
          </a:p>
          <a:p>
            <a:r>
              <a:rPr lang="en-US" dirty="0"/>
              <a:t>As the name implies, causes the loop to be continued with next iteration, after skipping rest of the body of the loop.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F3A51-1F59-4E02-9CEF-42B614A4D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13" y="3051936"/>
            <a:ext cx="7864162" cy="308248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B03CC-DFF6-45D7-9777-715B6FD74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857A9-DEC5-4E7B-B19E-3E424D0E2CC5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78591-CE6C-4954-B1C4-A76C24E2F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088E0-B863-4226-AC0F-A257C07E8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0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AEED-DCEC-48EF-833E-47AE529F2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444A5-B8AC-407E-8F0E-D48A4B431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63" y="1123433"/>
            <a:ext cx="11596997" cy="51485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10000"/>
                </a:solidFill>
                <a:latin typeface="Arial" panose="020B0604020202020204" pitchFamily="34" charset="0"/>
              </a:rPr>
              <a:t>Keywords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words that are basically sequence of characters defined by a computer language that have one or more fixed meanings.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	- They are also called  </a:t>
            </a:r>
            <a:r>
              <a:rPr lang="en-US" i="1" dirty="0">
                <a:solidFill>
                  <a:srgbClr val="C10000"/>
                </a:solidFill>
                <a:latin typeface="Arial" panose="020B0604020202020204" pitchFamily="34" charset="0"/>
              </a:rPr>
              <a:t>reserved words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        - Keywords cannot be changed. ex. int, float, do-while, if, else…</a:t>
            </a:r>
          </a:p>
          <a:p>
            <a:r>
              <a:rPr lang="en-US" dirty="0">
                <a:solidFill>
                  <a:srgbClr val="C10000"/>
                </a:solidFill>
                <a:latin typeface="Arial" panose="020B0604020202020204" pitchFamily="34" charset="0"/>
              </a:rPr>
              <a:t>Identifiers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words which have to be identified by keywords.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         - user defined names. ex. int amount, float avg,…</a:t>
            </a:r>
          </a:p>
          <a:p>
            <a:r>
              <a:rPr lang="en-US" dirty="0">
                <a:solidFill>
                  <a:srgbClr val="C10000"/>
                </a:solidFill>
                <a:latin typeface="Arial" panose="020B0604020202020204" pitchFamily="34" charset="0"/>
              </a:rPr>
              <a:t>Operators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+, -, *, %, /, …</a:t>
            </a:r>
          </a:p>
          <a:p>
            <a:r>
              <a:rPr lang="en-US" dirty="0">
                <a:solidFill>
                  <a:srgbClr val="C10000"/>
                </a:solidFill>
                <a:latin typeface="Arial" panose="020B0604020202020204" pitchFamily="34" charset="0"/>
              </a:rPr>
              <a:t>Strings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“Manipal”</a:t>
            </a:r>
          </a:p>
          <a:p>
            <a:r>
              <a:rPr lang="en-US" dirty="0">
                <a:solidFill>
                  <a:srgbClr val="C10000"/>
                </a:solidFill>
                <a:latin typeface="Arial" panose="020B0604020202020204" pitchFamily="34" charset="0"/>
              </a:rPr>
              <a:t>Constants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-15, 10</a:t>
            </a:r>
          </a:p>
          <a:p>
            <a:r>
              <a:rPr lang="en-US" dirty="0">
                <a:solidFill>
                  <a:srgbClr val="C10000"/>
                </a:solidFill>
                <a:latin typeface="Arial" panose="020B0604020202020204" pitchFamily="34" charset="0"/>
              </a:rPr>
              <a:t>Special Symbols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{ } (,…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0B15D-1D91-4C2B-8EE3-C40501A88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0BC59-B108-4E2D-8703-3BF0C5006093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3D881-9816-4E85-BEAC-DEF5A37C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89400-DBC4-4ECF-8B7C-7C42FD00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606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38955" y="1130165"/>
            <a:ext cx="5181600" cy="5046797"/>
          </a:xfrm>
        </p:spPr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en-US" dirty="0"/>
              <a:t>Check if a given number is prime or not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Factorial of given 10 numbers(do not use arrays)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Print all odd numbers between m and n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Menu driven program to sum all elements entered up to -1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Find sin(x) using series.</a:t>
            </a:r>
          </a:p>
          <a:p>
            <a:pPr algn="just"/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019800" y="1130164"/>
            <a:ext cx="5334000" cy="4716843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6.  Find cos(x) using series</a:t>
            </a:r>
          </a:p>
          <a:p>
            <a:pPr marL="0" indent="0" algn="just">
              <a:buNone/>
            </a:pPr>
            <a:r>
              <a:rPr lang="en-US" dirty="0"/>
              <a:t>7.  Find e</a:t>
            </a:r>
            <a:r>
              <a:rPr lang="en-US" baseline="30000" dirty="0"/>
              <a:t>x</a:t>
            </a:r>
            <a:r>
              <a:rPr lang="en-US" dirty="0"/>
              <a:t> using series</a:t>
            </a:r>
          </a:p>
          <a:p>
            <a:pPr marL="0" indent="0" algn="just">
              <a:buNone/>
            </a:pPr>
            <a:r>
              <a:rPr lang="en-US" dirty="0"/>
              <a:t>8. Print triangle in the following    </a:t>
            </a:r>
          </a:p>
          <a:p>
            <a:pPr marL="0" indent="0" algn="just">
              <a:buNone/>
            </a:pPr>
            <a:r>
              <a:rPr lang="en-US" dirty="0"/>
              <a:t>    form using loops until n.</a:t>
            </a:r>
          </a:p>
          <a:p>
            <a:pPr marL="0" indent="0" algn="just">
              <a:buNone/>
            </a:pPr>
            <a:r>
              <a:rPr lang="en-US" dirty="0"/>
              <a:t>Ex. If n=6    </a:t>
            </a:r>
          </a:p>
          <a:p>
            <a:pPr marL="0" indent="0" algn="just">
              <a:buNone/>
            </a:pPr>
            <a:r>
              <a:rPr lang="en-US" dirty="0"/>
              <a:t>1</a:t>
            </a:r>
          </a:p>
          <a:p>
            <a:pPr marL="0" indent="0" algn="just">
              <a:buNone/>
            </a:pPr>
            <a:r>
              <a:rPr lang="en-US" dirty="0"/>
              <a:t>2	3</a:t>
            </a:r>
          </a:p>
          <a:p>
            <a:pPr marL="0" indent="0" algn="just">
              <a:buNone/>
            </a:pPr>
            <a:r>
              <a:rPr lang="en-US" dirty="0"/>
              <a:t>4	5	6</a:t>
            </a:r>
          </a:p>
          <a:p>
            <a:pPr algn="just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55984E-74D3-4768-9B81-16F1AF930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29A2-2D1B-4077-B87A-2056E3AAEA81}" type="datetime1">
              <a:rPr lang="en-IN" smtClean="0"/>
              <a:t>22-08-2022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EC890-7A22-4E06-8EBF-FE2D3DF3B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80974-9D31-4660-B342-B29033539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236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4F7A6-FE41-49A1-AE1F-F3E3D7F48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B3749-DAB8-471F-9C92-93BD78E6E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An array is a group of related data items that share a common name.</a:t>
            </a:r>
          </a:p>
          <a:p>
            <a:pPr algn="just"/>
            <a:r>
              <a:rPr lang="en-US" dirty="0"/>
              <a:t>The array elements are placed in  contiguous memory	locations.</a:t>
            </a:r>
          </a:p>
          <a:p>
            <a:pPr algn="just"/>
            <a:r>
              <a:rPr lang="en-US" dirty="0"/>
              <a:t>A particular value in an array is indicated by writing an integer number called index number or subscript in  square brackets after the array name.</a:t>
            </a:r>
          </a:p>
          <a:p>
            <a:pPr algn="just"/>
            <a:r>
              <a:rPr lang="en-US" dirty="0"/>
              <a:t>The least value that an index can take in array is 0.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EEED1-F5D5-4652-B387-2744E907B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FBAF2-8BC4-4AD0-9645-77270C0EDEB6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08752-3655-48F2-B0A5-0E2BF697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AA9C8-39B6-4E90-865A-602C1FD0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0158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1539-8EC1-4114-A41C-D4018598A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41D1F-6CEA-4D64-AC11-F91AF0DB6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 Declaration:</a:t>
            </a:r>
          </a:p>
          <a:p>
            <a:pPr marL="0" indent="0">
              <a:buNone/>
            </a:pPr>
            <a:r>
              <a:rPr lang="en-US" dirty="0"/>
              <a:t>	type name [size];</a:t>
            </a:r>
          </a:p>
          <a:p>
            <a:pPr marL="269875" indent="-269875">
              <a:buNone/>
            </a:pPr>
            <a:r>
              <a:rPr lang="en-US" dirty="0"/>
              <a:t>   where type is a valid data type (like int, float...), name is a valid identifier &amp; size specifies how many elements the array must contain.</a:t>
            </a:r>
          </a:p>
          <a:p>
            <a:r>
              <a:rPr lang="en-US" dirty="0"/>
              <a:t>size field is always enclosed in square brackets [ ] and takes static values.</a:t>
            </a:r>
          </a:p>
          <a:p>
            <a:pPr marL="0" indent="0">
              <a:buNone/>
            </a:pPr>
            <a:r>
              <a:rPr lang="en-US" dirty="0"/>
              <a:t>For example</a:t>
            </a:r>
          </a:p>
          <a:p>
            <a:r>
              <a:rPr lang="en-US" dirty="0"/>
              <a:t>an array salary containing 5 elements is declared as follows:</a:t>
            </a:r>
          </a:p>
          <a:p>
            <a:pPr marL="0" indent="0">
              <a:buNone/>
            </a:pPr>
            <a:r>
              <a:rPr lang="en-US" dirty="0"/>
              <a:t>	int salary [5];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1F307-DAD5-4D9A-BBF3-144ECC7EB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F1BB5-AEDE-42C8-AB4F-CB02BC14F089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07FF5-3ADF-4262-A00B-A5CAF857C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78BD7-7FE2-4BCD-8A74-ABC6DAD2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67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C7885-CF9B-48B0-8643-05B7EE58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2CC68-26C2-4E46-82B3-209D53C9A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One Dimensional Array</a:t>
            </a:r>
          </a:p>
          <a:p>
            <a:r>
              <a:rPr lang="en-US" dirty="0"/>
              <a:t>A linear list of fixed number of data items of same type.</a:t>
            </a:r>
          </a:p>
          <a:p>
            <a:pPr algn="just"/>
            <a:r>
              <a:rPr lang="en-US" dirty="0"/>
              <a:t>These items are accessed using the same name using a single subscript. E.g., salary [1], salary [4]</a:t>
            </a:r>
          </a:p>
          <a:p>
            <a:pPr algn="just"/>
            <a:r>
              <a:rPr lang="en-US" dirty="0"/>
              <a:t>A list of items can be given one variable name using only one subscript and such a variable is called a single-subscripted variable or a one-dimensional array.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6406B-5803-4B95-B099-6CB46F7A4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C47E5-A0D2-4208-BAFD-7DDF1ADCF5F9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A649A-B52F-4ADE-A3E5-1C4C967B8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02158-6AF9-4B48-A84D-70BFDA2C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941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5AED3-5BD8-43B7-8C3E-E5E5049E8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4EB8A-D3C3-4BB6-8398-A410B8190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Initializing one-dimensional array (compile time)</a:t>
            </a:r>
          </a:p>
          <a:p>
            <a:pPr marL="0" indent="0">
              <a:buNone/>
            </a:pPr>
            <a:r>
              <a:rPr lang="en-US" b="1" dirty="0"/>
              <a:t>	type array‐name [size]={list of values}</a:t>
            </a:r>
          </a:p>
          <a:p>
            <a:pPr marL="0" indent="0">
              <a:buNone/>
            </a:pPr>
            <a:r>
              <a:rPr lang="en-US" dirty="0"/>
              <a:t>type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basic data type</a:t>
            </a:r>
          </a:p>
          <a:p>
            <a:pPr marL="0" indent="0">
              <a:buNone/>
            </a:pPr>
            <a:r>
              <a:rPr lang="en-US" dirty="0"/>
              <a:t>array‐name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name of the array.</a:t>
            </a:r>
          </a:p>
          <a:p>
            <a:pPr marL="0" indent="0">
              <a:buNone/>
            </a:pPr>
            <a:r>
              <a:rPr lang="en-US" dirty="0"/>
              <a:t>size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maximum number of elements and may be omitted.</a:t>
            </a:r>
          </a:p>
          <a:p>
            <a:pPr marL="0" indent="0">
              <a:buNone/>
            </a:pPr>
            <a:r>
              <a:rPr lang="en-US" dirty="0"/>
              <a:t>List of values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values separated by commas.</a:t>
            </a:r>
          </a:p>
          <a:p>
            <a:pPr algn="just"/>
            <a:r>
              <a:rPr lang="en-US" dirty="0"/>
              <a:t>E.g., int number[3] ={ 0,0,0} or {0} will declare the variable number as an array of size 3 and will assign 0 to each element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9E007-82FA-4376-83BE-4F53BBAB3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C135-38C5-4BEC-9F5B-08AD636541D7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3E9D8-E376-4000-9B0D-65B33E1B1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7E83D-E514-4D45-95B2-A670A32C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060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9B880-933B-43CF-84F8-5415459B7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400" b="1" dirty="0"/>
              <a:t>Searching &amp; Sorting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F426C-0DD7-4119-9395-E7180008B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9F98-1554-47A0-8007-5B164DCBE03B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CC86E-F140-44F0-9DB3-368D18E2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D3985-2866-4C7D-AC78-9322F2B82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867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F8EEF-4673-4466-B5FD-91A4E9E49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3A6017-A15E-4D18-8B95-99111ADE8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530" y="1077912"/>
            <a:ext cx="10759726" cy="505243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93A43-B6BB-4E5A-86F3-A9B2500B3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9984-D149-4799-B6EA-DDD353B5DA5B}" type="datetime1">
              <a:rPr lang="en-IN" smtClean="0"/>
              <a:t>22-08-2022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F693B0-D6E1-4D43-A336-CA3CADA18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B8823-EE38-424F-AC9B-287F86E4D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5009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8F3A8-8B7B-443E-8E10-22B1F60B7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14" y="136526"/>
            <a:ext cx="10515600" cy="700602"/>
          </a:xfrm>
        </p:spPr>
        <p:txBody>
          <a:bodyPr/>
          <a:lstStyle/>
          <a:p>
            <a:r>
              <a:rPr lang="en-US" dirty="0"/>
              <a:t>Bubble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F10AD-3A89-4093-BD8E-8AE702E71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41" y="1067546"/>
            <a:ext cx="10706459" cy="509987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51E33-FB47-4A73-9195-B80103BA9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01BA-3AB3-4651-8B93-9C8650925F92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8FB9A-1FF2-48DC-BA6E-3996EC13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B6043-D9C7-4A8F-B3BE-AC916250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2841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C1710-9D2C-4302-98D4-EF3A30CB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0DB24-7BC8-4DEE-9508-E25654447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3949"/>
            <a:ext cx="10515600" cy="507923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593E3-017E-4F09-B2EA-648D401A1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A25C1-FBD8-4EA4-9EDE-F4ED260BE367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FDF65-18B7-472C-9F45-65CA049B6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F012F-31FF-4C3B-ADA8-C473A39F6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182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E7CCA-5624-44F9-89CF-2226550CA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8EEB6-0096-467A-89C2-CFBD1175F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303" y="1301584"/>
            <a:ext cx="4500809" cy="475148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660D2-2EEA-4996-9CBF-DBFC175E3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8521-FB55-4D20-9FC3-6A7D01D0E5D3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88158-5781-4094-8476-2105FAC3C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9D746-8B90-4CB7-A1D0-B56F4C15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96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4EDC4-D0D6-4203-BB10-791977CD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599D1-8B14-4446-8D8F-E18225205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363E6-7AF4-48C5-9951-CCEA134C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991673"/>
            <a:ext cx="11756572" cy="527635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45F51-A4F4-41A9-AA2E-2EDA2C65F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6F83-2250-4A1C-9D4F-6C1BA65FD701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21389-A7A1-4FD5-8926-76F1AF684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1F601-9A63-4298-A681-30A6EA0A1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2212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78D7-76F5-4F84-B9F8-70F6F3CB9480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dirty="0"/>
              <a:t>Selection Sort 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0761" y="1157288"/>
            <a:ext cx="11397801" cy="5465762"/>
          </a:xfrm>
        </p:spPr>
        <p:txBody>
          <a:bodyPr/>
          <a:lstStyle/>
          <a:p>
            <a:pPr algn="just"/>
            <a:r>
              <a:rPr lang="en-US" altLang="en-US" dirty="0"/>
              <a:t>Idea:</a:t>
            </a:r>
          </a:p>
          <a:p>
            <a:pPr lvl="1" algn="just"/>
            <a:r>
              <a:rPr lang="en-US" altLang="en-US" dirty="0"/>
              <a:t>Find the smallest element in the array</a:t>
            </a:r>
          </a:p>
          <a:p>
            <a:pPr lvl="1" algn="just"/>
            <a:r>
              <a:rPr lang="en-US" altLang="en-US" dirty="0"/>
              <a:t>Exchange it with the element in the first position</a:t>
            </a:r>
          </a:p>
          <a:p>
            <a:pPr lvl="1" algn="just"/>
            <a:r>
              <a:rPr lang="en-US" altLang="en-US" dirty="0"/>
              <a:t>Find the second smallest element and exchange it with the element in the second position</a:t>
            </a:r>
          </a:p>
          <a:p>
            <a:pPr lvl="1" algn="just"/>
            <a:r>
              <a:rPr lang="en-US" altLang="en-US" dirty="0"/>
              <a:t>Continue until the array is sorted</a:t>
            </a:r>
          </a:p>
          <a:p>
            <a:pPr algn="just"/>
            <a:r>
              <a:rPr lang="en-US" altLang="en-US" dirty="0"/>
              <a:t>Disadvantage:</a:t>
            </a:r>
          </a:p>
          <a:p>
            <a:pPr lvl="1" algn="just"/>
            <a:r>
              <a:rPr lang="en-US" altLang="en-US" dirty="0"/>
              <a:t>Running time depends only slightly on the amount of order in the file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233B8-BB7A-445A-8F54-184196084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EBCEC-ECB5-4FFF-BF31-E7128534E2A8}" type="datetime1">
              <a:rPr lang="en-IN" smtClean="0"/>
              <a:t>22-08-2022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B7F3C8-7A22-46F4-A9FB-A2CB6B0C2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1470311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CA1C9E-1EB0-46DF-A3DB-17496F0FE941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grpSp>
        <p:nvGrpSpPr>
          <p:cNvPr id="232451" name="Group 3"/>
          <p:cNvGrpSpPr>
            <a:grpSpLocks/>
          </p:cNvGrpSpPr>
          <p:nvPr/>
        </p:nvGrpSpPr>
        <p:grpSpPr bwMode="auto">
          <a:xfrm>
            <a:off x="2028826" y="1379538"/>
            <a:ext cx="3154363" cy="423862"/>
            <a:chOff x="221" y="912"/>
            <a:chExt cx="1987" cy="267"/>
          </a:xfrm>
        </p:grpSpPr>
        <p:sp>
          <p:nvSpPr>
            <p:cNvPr id="232452" name="Rectangle 4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453" name="Rectangle 5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454" name="Rectangle 6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455" name="Rectangle 7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456" name="Rectangle 8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457" name="Rectangle 9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458" name="Rectangle 10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459" name="Line 11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0" name="Line 12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1" name="Line 13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2" name="Line 14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3" name="Line 15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4" name="Line 16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5" name="Line 17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6" name="Line 18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7" name="Line 19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8" name="Line 20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469" name="Oval 21"/>
          <p:cNvSpPr>
            <a:spLocks noChangeArrowheads="1"/>
          </p:cNvSpPr>
          <p:nvPr/>
        </p:nvSpPr>
        <p:spPr bwMode="auto">
          <a:xfrm>
            <a:off x="4745038" y="1382713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470" name="Group 22"/>
          <p:cNvGrpSpPr>
            <a:grpSpLocks/>
          </p:cNvGrpSpPr>
          <p:nvPr/>
        </p:nvGrpSpPr>
        <p:grpSpPr bwMode="auto">
          <a:xfrm>
            <a:off x="2028826" y="2032001"/>
            <a:ext cx="3154363" cy="423863"/>
            <a:chOff x="221" y="912"/>
            <a:chExt cx="1987" cy="267"/>
          </a:xfrm>
        </p:grpSpPr>
        <p:sp>
          <p:nvSpPr>
            <p:cNvPr id="232471" name="Rectangle 23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472" name="Rectangle 24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473" name="Rectangle 25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474" name="Rectangle 26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475" name="Rectangle 27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476" name="Rectangle 28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477" name="Rectangle 29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478" name="Line 30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79" name="Line 31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0" name="Line 32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1" name="Line 33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2" name="Line 34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3" name="Line 35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4" name="Line 36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5" name="Line 37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6" name="Line 38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7" name="Line 39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488" name="Oval 40"/>
          <p:cNvSpPr>
            <a:spLocks noChangeArrowheads="1"/>
          </p:cNvSpPr>
          <p:nvPr/>
        </p:nvSpPr>
        <p:spPr bwMode="auto">
          <a:xfrm>
            <a:off x="3833813" y="2044700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489" name="Group 41"/>
          <p:cNvGrpSpPr>
            <a:grpSpLocks/>
          </p:cNvGrpSpPr>
          <p:nvPr/>
        </p:nvGrpSpPr>
        <p:grpSpPr bwMode="auto">
          <a:xfrm>
            <a:off x="2028826" y="2693988"/>
            <a:ext cx="3154363" cy="423862"/>
            <a:chOff x="221" y="912"/>
            <a:chExt cx="1987" cy="267"/>
          </a:xfrm>
        </p:grpSpPr>
        <p:sp>
          <p:nvSpPr>
            <p:cNvPr id="232490" name="Rectangle 42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491" name="Rectangle 43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492" name="Rectangle 44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493" name="Rectangle 45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494" name="Rectangle 46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495" name="Rectangle 47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496" name="Rectangle 48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497" name="Line 49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98" name="Line 50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99" name="Line 51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0" name="Line 52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1" name="Line 53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2" name="Line 54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3" name="Line 55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4" name="Line 56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5" name="Line 57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6" name="Line 58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507" name="Oval 59"/>
          <p:cNvSpPr>
            <a:spLocks noChangeArrowheads="1"/>
          </p:cNvSpPr>
          <p:nvPr/>
        </p:nvSpPr>
        <p:spPr bwMode="auto">
          <a:xfrm>
            <a:off x="4289425" y="2700338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508" name="Group 60"/>
          <p:cNvGrpSpPr>
            <a:grpSpLocks/>
          </p:cNvGrpSpPr>
          <p:nvPr/>
        </p:nvGrpSpPr>
        <p:grpSpPr bwMode="auto">
          <a:xfrm>
            <a:off x="2028826" y="3367088"/>
            <a:ext cx="3154363" cy="423862"/>
            <a:chOff x="221" y="912"/>
            <a:chExt cx="1987" cy="267"/>
          </a:xfrm>
        </p:grpSpPr>
        <p:sp>
          <p:nvSpPr>
            <p:cNvPr id="232509" name="Rectangle 61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510" name="Rectangle 62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511" name="Rectangle 63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512" name="Rectangle 64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513" name="Rectangle 65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514" name="Rectangle 66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515" name="Rectangle 67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516" name="Line 68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17" name="Line 69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18" name="Line 70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19" name="Line 71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0" name="Line 72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1" name="Line 73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2" name="Line 74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3" name="Line 75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4" name="Line 76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5" name="Line 77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526" name="Oval 78"/>
          <p:cNvSpPr>
            <a:spLocks noChangeArrowheads="1"/>
          </p:cNvSpPr>
          <p:nvPr/>
        </p:nvSpPr>
        <p:spPr bwMode="auto">
          <a:xfrm>
            <a:off x="3836988" y="3371850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527" name="Group 79"/>
          <p:cNvGrpSpPr>
            <a:grpSpLocks/>
          </p:cNvGrpSpPr>
          <p:nvPr/>
        </p:nvGrpSpPr>
        <p:grpSpPr bwMode="auto">
          <a:xfrm>
            <a:off x="6380163" y="2032001"/>
            <a:ext cx="3154362" cy="423863"/>
            <a:chOff x="221" y="912"/>
            <a:chExt cx="1987" cy="267"/>
          </a:xfrm>
        </p:grpSpPr>
        <p:sp>
          <p:nvSpPr>
            <p:cNvPr id="232528" name="Rectangle 80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529" name="Rectangle 81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530" name="Rectangle 82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531" name="Rectangle 83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532" name="Rectangle 84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533" name="Rectangle 85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534" name="Rectangle 86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535" name="Line 87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36" name="Line 88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37" name="Line 89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38" name="Line 90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39" name="Line 91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40" name="Line 92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41" name="Line 93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42" name="Line 94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43" name="Line 95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44" name="Line 96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545" name="Oval 97"/>
          <p:cNvSpPr>
            <a:spLocks noChangeArrowheads="1"/>
          </p:cNvSpPr>
          <p:nvPr/>
        </p:nvSpPr>
        <p:spPr bwMode="auto">
          <a:xfrm>
            <a:off x="8639175" y="1387475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2546" name="Oval 98"/>
          <p:cNvSpPr>
            <a:spLocks noChangeArrowheads="1"/>
          </p:cNvSpPr>
          <p:nvPr/>
        </p:nvSpPr>
        <p:spPr bwMode="auto">
          <a:xfrm>
            <a:off x="9107488" y="2055813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547" name="Group 99"/>
          <p:cNvGrpSpPr>
            <a:grpSpLocks/>
          </p:cNvGrpSpPr>
          <p:nvPr/>
        </p:nvGrpSpPr>
        <p:grpSpPr bwMode="auto">
          <a:xfrm>
            <a:off x="6380163" y="1379538"/>
            <a:ext cx="3154362" cy="423862"/>
            <a:chOff x="221" y="912"/>
            <a:chExt cx="1987" cy="267"/>
          </a:xfrm>
        </p:grpSpPr>
        <p:sp>
          <p:nvSpPr>
            <p:cNvPr id="232548" name="Rectangle 100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549" name="Rectangle 101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550" name="Rectangle 102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551" name="Rectangle 103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552" name="Rectangle 104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553" name="Rectangle 105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554" name="Rectangle 106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555" name="Line 107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56" name="Line 108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57" name="Line 109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58" name="Line 110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59" name="Line 111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60" name="Line 112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61" name="Line 113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62" name="Line 114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63" name="Line 115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64" name="Line 116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grpSp>
        <p:nvGrpSpPr>
          <p:cNvPr id="232565" name="Group 117"/>
          <p:cNvGrpSpPr>
            <a:grpSpLocks/>
          </p:cNvGrpSpPr>
          <p:nvPr/>
        </p:nvGrpSpPr>
        <p:grpSpPr bwMode="auto">
          <a:xfrm>
            <a:off x="6380163" y="2693988"/>
            <a:ext cx="3154362" cy="423862"/>
            <a:chOff x="221" y="912"/>
            <a:chExt cx="1987" cy="267"/>
          </a:xfrm>
        </p:grpSpPr>
        <p:sp>
          <p:nvSpPr>
            <p:cNvPr id="232566" name="Rectangle 118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567" name="Rectangle 119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568" name="Rectangle 120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569" name="Rectangle 121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570" name="Rectangle 122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571" name="Rectangle 123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572" name="Rectangle 124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573" name="Line 125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4" name="Line 126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5" name="Line 127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6" name="Line 128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7" name="Line 129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8" name="Line 130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9" name="Line 131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80" name="Line 132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81" name="Line 133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82" name="Line 134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583" name="Oval 135"/>
          <p:cNvSpPr>
            <a:spLocks noChangeArrowheads="1"/>
          </p:cNvSpPr>
          <p:nvPr/>
        </p:nvSpPr>
        <p:spPr bwMode="auto">
          <a:xfrm>
            <a:off x="9093200" y="2706688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584" name="Group 136"/>
          <p:cNvGrpSpPr>
            <a:grpSpLocks/>
          </p:cNvGrpSpPr>
          <p:nvPr/>
        </p:nvGrpSpPr>
        <p:grpSpPr bwMode="auto">
          <a:xfrm>
            <a:off x="6380163" y="3367088"/>
            <a:ext cx="3154362" cy="423862"/>
            <a:chOff x="221" y="912"/>
            <a:chExt cx="1987" cy="267"/>
          </a:xfrm>
        </p:grpSpPr>
        <p:sp>
          <p:nvSpPr>
            <p:cNvPr id="232585" name="Rectangle 137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586" name="Rectangle 138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587" name="Rectangle 139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588" name="Rectangle 140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589" name="Rectangle 141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590" name="Rectangle 142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591" name="Rectangle 143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592" name="Line 144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3" name="Line 145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4" name="Line 146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5" name="Line 147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6" name="Line 148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7" name="Line 149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8" name="Line 150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9" name="Line 151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600" name="Line 152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601" name="Line 153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4AAF4A-A9C1-43B4-BFCF-2AC4F3DCC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37032-E8B1-4946-8E64-38418488B78D}" type="datetime1">
              <a:rPr lang="en-IN" smtClean="0"/>
              <a:t>22-08-2022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F6055-45A6-4A12-B934-1F0F5588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23396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837489" y="6372570"/>
            <a:ext cx="4114800" cy="365125"/>
          </a:xfrm>
        </p:spPr>
        <p:txBody>
          <a:bodyPr/>
          <a:lstStyle/>
          <a:p>
            <a:fld id="{301076B9-755D-43EE-A518-ACF75162723F}" type="slidenum">
              <a:rPr lang="en-US" altLang="en-US"/>
              <a:pPr/>
              <a:t>42</a:t>
            </a:fld>
            <a:endParaRPr lang="en-US" altLang="en-US" dirty="0"/>
          </a:p>
        </p:txBody>
      </p:sp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Selection Sort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dirty="0">
                <a:solidFill>
                  <a:srgbClr val="DD0111"/>
                </a:solidFill>
                <a:latin typeface="Monotype Corsiva" panose="03010101010201010101" pitchFamily="66" charset="0"/>
              </a:rPr>
              <a:t>Alg.: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tx1"/>
                </a:solidFill>
              </a:rPr>
              <a:t>SELECTION-SORT</a:t>
            </a:r>
            <a:r>
              <a:rPr lang="en-US" altLang="en-US" i="1" dirty="0">
                <a:solidFill>
                  <a:schemeClr val="tx1"/>
                </a:solidFill>
              </a:rPr>
              <a:t>(A)</a:t>
            </a:r>
          </a:p>
          <a:p>
            <a:pPr>
              <a:buFontTx/>
              <a:buNone/>
            </a:pPr>
            <a:r>
              <a:rPr lang="en-US" altLang="en-US" i="1" dirty="0">
                <a:solidFill>
                  <a:schemeClr val="tx1"/>
                </a:solidFill>
              </a:rPr>
              <a:t>	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n ← length[A]</a:t>
            </a:r>
          </a:p>
          <a:p>
            <a:pPr>
              <a:buFontTx/>
              <a:buNone/>
            </a:pPr>
            <a:r>
              <a:rPr lang="en-US" altLang="en-US" b="1" dirty="0">
                <a:solidFill>
                  <a:schemeClr val="tx1"/>
                </a:solidFill>
              </a:rPr>
              <a:t>	for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j ← 1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b="1" dirty="0">
                <a:solidFill>
                  <a:schemeClr val="tx1"/>
                </a:solidFill>
              </a:rPr>
              <a:t>to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n - 1</a:t>
            </a:r>
          </a:p>
          <a:p>
            <a:pPr>
              <a:buFontTx/>
              <a:buNone/>
            </a:pPr>
            <a:r>
              <a:rPr lang="en-US" altLang="en-US" b="1" dirty="0">
                <a:solidFill>
                  <a:schemeClr val="tx1"/>
                </a:solidFill>
              </a:rPr>
              <a:t>		do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smallest</a:t>
            </a:r>
            <a:r>
              <a:rPr lang="en-US" altLang="en-US" dirty="0">
                <a:solidFill>
                  <a:schemeClr val="tx1"/>
                </a:solidFill>
              </a:rPr>
              <a:t> ←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j</a:t>
            </a:r>
          </a:p>
          <a:p>
            <a:pPr>
              <a:buFontTx/>
              <a:buNone/>
            </a:pPr>
            <a:r>
              <a:rPr lang="en-US" altLang="en-US" b="1" dirty="0">
                <a:solidFill>
                  <a:schemeClr val="tx1"/>
                </a:solidFill>
              </a:rPr>
              <a:t>		      for 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← j + 1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b="1" dirty="0">
                <a:solidFill>
                  <a:schemeClr val="tx1"/>
                </a:solidFill>
              </a:rPr>
              <a:t>to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n</a:t>
            </a:r>
          </a:p>
          <a:p>
            <a:pPr>
              <a:buFontTx/>
              <a:buNone/>
            </a:pPr>
            <a:r>
              <a:rPr lang="en-US" altLang="en-US" b="1" dirty="0">
                <a:solidFill>
                  <a:schemeClr val="tx1"/>
                </a:solidFill>
              </a:rPr>
              <a:t>			   do if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A[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] &lt; A[smallest]</a:t>
            </a:r>
          </a:p>
          <a:p>
            <a:pPr>
              <a:buFontTx/>
              <a:buNone/>
            </a:pPr>
            <a:r>
              <a:rPr lang="en-US" altLang="en-US" b="1" dirty="0">
                <a:solidFill>
                  <a:schemeClr val="tx1"/>
                </a:solidFill>
              </a:rPr>
              <a:t>				   then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smallest ← 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endParaRPr lang="en-US" alt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</a:rPr>
              <a:t>		            exchange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A[j] ↔ A[smallest]</a:t>
            </a:r>
          </a:p>
          <a:p>
            <a:pPr>
              <a:buFontTx/>
              <a:buNone/>
            </a:pPr>
            <a:endParaRPr lang="en-US" altLang="en-US" dirty="0">
              <a:solidFill>
                <a:schemeClr val="tx1"/>
              </a:solidFill>
            </a:endParaRPr>
          </a:p>
        </p:txBody>
      </p:sp>
      <p:grpSp>
        <p:nvGrpSpPr>
          <p:cNvPr id="231428" name="Group 4"/>
          <p:cNvGrpSpPr>
            <a:grpSpLocks/>
          </p:cNvGrpSpPr>
          <p:nvPr/>
        </p:nvGrpSpPr>
        <p:grpSpPr bwMode="auto">
          <a:xfrm>
            <a:off x="6937376" y="1808163"/>
            <a:ext cx="3154363" cy="423862"/>
            <a:chOff x="221" y="912"/>
            <a:chExt cx="1987" cy="267"/>
          </a:xfrm>
        </p:grpSpPr>
        <p:sp>
          <p:nvSpPr>
            <p:cNvPr id="231429" name="Rectangle 5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1430" name="Rectangle 6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1431" name="Rectangle 7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1432" name="Rectangle 8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1433" name="Rectangle 9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1434" name="Rectangle 10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1435" name="Rectangle 11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1436" name="Line 12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37" name="Line 13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38" name="Line 14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39" name="Line 15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0" name="Line 16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1" name="Line 17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2" name="Line 18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3" name="Line 19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4" name="Line 20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5" name="Line 21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1446" name="Oval 22"/>
          <p:cNvSpPr>
            <a:spLocks noChangeArrowheads="1"/>
          </p:cNvSpPr>
          <p:nvPr/>
        </p:nvSpPr>
        <p:spPr bwMode="auto">
          <a:xfrm>
            <a:off x="9653588" y="1811338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7A06B9-6F27-4956-9529-9B2C271C6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9FD-793A-446D-BAB1-F70E4E9AF2B4}" type="datetime1">
              <a:rPr lang="en-IN" smtClean="0"/>
              <a:t>22-08-2022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31999-4F25-4CAF-8D29-234A71188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1300" y="6372570"/>
            <a:ext cx="4114800" cy="365125"/>
          </a:xfrm>
        </p:spPr>
        <p:txBody>
          <a:bodyPr/>
          <a:lstStyle/>
          <a:p>
            <a:r>
              <a:rPr lang="en-IN" dirty="0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10267755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22BE0E-D4CB-41DC-A3FF-4049E4944042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Insertion Sort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dirty="0"/>
              <a:t>Idea: like sorting a hand of playing cards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Start with an empty left hand and the cards facing down on the table.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Remove one card at a time from the table, and insert it into the correct position in the left hand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compare it with each of the cards already in the hand, from right to left</a:t>
            </a:r>
          </a:p>
          <a:p>
            <a:pPr lvl="1" algn="just">
              <a:lnSpc>
                <a:spcPct val="110000"/>
              </a:lnSpc>
            </a:pPr>
            <a:r>
              <a:rPr lang="en-US" altLang="en-US" dirty="0"/>
              <a:t>The cards held in the left hand are sorted</a:t>
            </a:r>
          </a:p>
          <a:p>
            <a:pPr lvl="2">
              <a:lnSpc>
                <a:spcPct val="110000"/>
              </a:lnSpc>
            </a:pPr>
            <a:r>
              <a:rPr lang="en-US" altLang="en-US" dirty="0"/>
              <a:t>these cards were originally the top cards of the pile on the table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3DD58D-1EDF-4BC3-8B61-2594D8528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3008-AED4-414C-AD53-9159E201BFC8}" type="datetime1">
              <a:rPr lang="en-IN" smtClean="0"/>
              <a:t>22-08-2022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A3F078-847B-4621-8DF3-ABC41D4BF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1613294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58419-CE1E-419F-B97B-7F9F22416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Insertion Sort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5225C-84A2-4640-B289-6C40FB98B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160E6-C44C-491C-A146-5BEF4F6FE093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FABD4-2847-4DBE-9283-424850F71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E05CF-0D80-41AF-9285-26E32C9F8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44</a:t>
            </a:fld>
            <a:endParaRPr lang="en-IN"/>
          </a:p>
        </p:txBody>
      </p:sp>
      <p:pic>
        <p:nvPicPr>
          <p:cNvPr id="3074" name="Picture 2" descr="Insertion Sort - GeeksforGeeks">
            <a:extLst>
              <a:ext uri="{FF2B5EF4-FFF2-40B4-BE49-F238E27FC236}">
                <a16:creationId xmlns:a16="http://schemas.microsoft.com/office/drawing/2014/main" id="{2C2A63DD-882E-474A-B28B-4BC3637315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453" y="1142999"/>
            <a:ext cx="8903368" cy="540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2696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82D256-343F-46D8-B938-3AAAC0806451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310274" name="Rectangle 2"/>
          <p:cNvSpPr>
            <a:spLocks noChangeArrowheads="1"/>
          </p:cNvSpPr>
          <p:nvPr/>
        </p:nvSpPr>
        <p:spPr bwMode="auto">
          <a:xfrm>
            <a:off x="5922963" y="1989139"/>
            <a:ext cx="4259262" cy="1200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altLang="en-US" sz="2400" b="1">
                <a:solidFill>
                  <a:srgbClr val="990033"/>
                </a:solidFill>
              </a:rPr>
              <a:t>To insert 12, we need to make room for it by moving first 36 and then 24.</a:t>
            </a:r>
          </a:p>
        </p:txBody>
      </p:sp>
      <p:sp>
        <p:nvSpPr>
          <p:cNvPr id="310275" name="Rectangle 3"/>
          <p:cNvSpPr>
            <a:spLocks noGrp="1" noChangeArrowheads="1"/>
          </p:cNvSpPr>
          <p:nvPr>
            <p:ph type="title"/>
          </p:nvPr>
        </p:nvSpPr>
        <p:spPr>
          <a:xfrm>
            <a:off x="257577" y="136525"/>
            <a:ext cx="10921285" cy="739775"/>
          </a:xfrm>
          <a:noFill/>
          <a:ln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dirty="0"/>
              <a:t>Insertion Sort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40416D-A07C-4807-B888-AA2E2639FC72}"/>
              </a:ext>
            </a:extLst>
          </p:cNvPr>
          <p:cNvGrpSpPr/>
          <p:nvPr/>
        </p:nvGrpSpPr>
        <p:grpSpPr>
          <a:xfrm>
            <a:off x="1462826" y="1989139"/>
            <a:ext cx="3063875" cy="2767346"/>
            <a:chOff x="2209800" y="3023854"/>
            <a:chExt cx="3063875" cy="2767346"/>
          </a:xfrm>
        </p:grpSpPr>
        <p:sp>
          <p:nvSpPr>
            <p:cNvPr id="310283" name="AutoShape 11"/>
            <p:cNvSpPr>
              <a:spLocks noChangeArrowheads="1"/>
            </p:cNvSpPr>
            <p:nvPr/>
          </p:nvSpPr>
          <p:spPr bwMode="auto">
            <a:xfrm rot="1740000" flipH="1">
              <a:off x="4543425" y="4705350"/>
              <a:ext cx="730250" cy="1085850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0DAFA39-598A-49CD-9911-FAF4195F8A6D}"/>
                </a:ext>
              </a:extLst>
            </p:cNvPr>
            <p:cNvGrpSpPr/>
            <p:nvPr/>
          </p:nvGrpSpPr>
          <p:grpSpPr>
            <a:xfrm>
              <a:off x="2209800" y="3023854"/>
              <a:ext cx="2924708" cy="2481077"/>
              <a:chOff x="2303464" y="2933701"/>
              <a:chExt cx="2924708" cy="2481077"/>
            </a:xfrm>
          </p:grpSpPr>
          <p:grpSp>
            <p:nvGrpSpPr>
              <p:cNvPr id="310276" name="Group 4"/>
              <p:cNvGrpSpPr>
                <a:grpSpLocks/>
              </p:cNvGrpSpPr>
              <p:nvPr/>
            </p:nvGrpSpPr>
            <p:grpSpPr bwMode="auto">
              <a:xfrm>
                <a:off x="2303464" y="2933701"/>
                <a:ext cx="2078037" cy="1235075"/>
                <a:chOff x="491" y="1848"/>
                <a:chExt cx="1309" cy="778"/>
              </a:xfrm>
            </p:grpSpPr>
            <p:sp>
              <p:nvSpPr>
                <p:cNvPr id="310277" name="AutoShape 5"/>
                <p:cNvSpPr>
                  <a:spLocks noChangeArrowheads="1"/>
                </p:cNvSpPr>
                <p:nvPr/>
              </p:nvSpPr>
              <p:spPr bwMode="auto">
                <a:xfrm rot="20400000">
                  <a:off x="491" y="1941"/>
                  <a:ext cx="459" cy="685"/>
                </a:xfrm>
                <a:prstGeom prst="roundRect">
                  <a:avLst>
                    <a:gd name="adj" fmla="val 12495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278" name="AutoShape 6"/>
                <p:cNvSpPr>
                  <a:spLocks noChangeArrowheads="1"/>
                </p:cNvSpPr>
                <p:nvPr/>
              </p:nvSpPr>
              <p:spPr bwMode="auto">
                <a:xfrm rot="21180000">
                  <a:off x="931" y="1848"/>
                  <a:ext cx="458" cy="684"/>
                </a:xfrm>
                <a:prstGeom prst="roundRect">
                  <a:avLst>
                    <a:gd name="adj" fmla="val 12495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279" name="AutoShape 7"/>
                <p:cNvSpPr>
                  <a:spLocks noChangeArrowheads="1"/>
                </p:cNvSpPr>
                <p:nvPr/>
              </p:nvSpPr>
              <p:spPr bwMode="auto">
                <a:xfrm rot="720000">
                  <a:off x="1341" y="1849"/>
                  <a:ext cx="459" cy="684"/>
                </a:xfrm>
                <a:prstGeom prst="roundRect">
                  <a:avLst>
                    <a:gd name="adj" fmla="val 12495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280" name="Rectangle 8"/>
                <p:cNvSpPr>
                  <a:spLocks noChangeArrowheads="1"/>
                </p:cNvSpPr>
                <p:nvPr/>
              </p:nvSpPr>
              <p:spPr bwMode="auto">
                <a:xfrm rot="20460000">
                  <a:off x="561" y="1979"/>
                  <a:ext cx="248" cy="3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eaLnBrk="0" hangingPunct="0"/>
                  <a:r>
                    <a:rPr lang="en-US" altLang="en-US" sz="3200" b="1"/>
                    <a:t>6</a:t>
                  </a:r>
                </a:p>
              </p:txBody>
            </p:sp>
            <p:sp>
              <p:nvSpPr>
                <p:cNvPr id="310281" name="Rectangle 9"/>
                <p:cNvSpPr>
                  <a:spLocks noChangeArrowheads="1"/>
                </p:cNvSpPr>
                <p:nvPr/>
              </p:nvSpPr>
              <p:spPr bwMode="auto">
                <a:xfrm rot="21180000">
                  <a:off x="949" y="1932"/>
                  <a:ext cx="380" cy="3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eaLnBrk="0" hangingPunct="0"/>
                  <a:r>
                    <a:rPr lang="en-US" altLang="en-US" sz="3200" b="1"/>
                    <a:t>10</a:t>
                  </a:r>
                </a:p>
              </p:txBody>
            </p:sp>
            <p:sp>
              <p:nvSpPr>
                <p:cNvPr id="310282" name="Rectangle 10"/>
                <p:cNvSpPr>
                  <a:spLocks noChangeArrowheads="1"/>
                </p:cNvSpPr>
                <p:nvPr/>
              </p:nvSpPr>
              <p:spPr bwMode="auto">
                <a:xfrm rot="480000">
                  <a:off x="1416" y="1919"/>
                  <a:ext cx="380" cy="3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eaLnBrk="0" hangingPunct="0"/>
                  <a:r>
                    <a:rPr lang="en-US" altLang="en-US" sz="3200" b="1" dirty="0"/>
                    <a:t>24</a:t>
                  </a:r>
                </a:p>
              </p:txBody>
            </p:sp>
          </p:grpSp>
          <p:sp>
            <p:nvSpPr>
              <p:cNvPr id="310284" name="Rectangle 12"/>
              <p:cNvSpPr>
                <a:spLocks noChangeArrowheads="1"/>
              </p:cNvSpPr>
              <p:nvPr/>
            </p:nvSpPr>
            <p:spPr bwMode="auto">
              <a:xfrm rot="1800000">
                <a:off x="4625443" y="4829360"/>
                <a:ext cx="602729" cy="5854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altLang="en-US" sz="3200" b="1"/>
                  <a:t>12</a:t>
                </a:r>
              </a:p>
            </p:txBody>
          </p:sp>
          <p:sp>
            <p:nvSpPr>
              <p:cNvPr id="310285" name="AutoShape 13"/>
              <p:cNvSpPr>
                <a:spLocks noChangeArrowheads="1"/>
              </p:cNvSpPr>
              <p:nvPr/>
            </p:nvSpPr>
            <p:spPr bwMode="auto">
              <a:xfrm rot="1740000" flipH="1">
                <a:off x="4308475" y="3149600"/>
                <a:ext cx="730250" cy="1085850"/>
              </a:xfrm>
              <a:prstGeom prst="roundRect">
                <a:avLst>
                  <a:gd name="adj" fmla="val 1249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286" name="Rectangle 14"/>
              <p:cNvSpPr>
                <a:spLocks noChangeArrowheads="1"/>
              </p:cNvSpPr>
              <p:nvPr/>
            </p:nvSpPr>
            <p:spPr bwMode="auto">
              <a:xfrm rot="1500000">
                <a:off x="4453993" y="3314885"/>
                <a:ext cx="602729" cy="5854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altLang="en-US" sz="3200" b="1"/>
                  <a:t>36</a:t>
                </a:r>
              </a:p>
            </p:txBody>
          </p:sp>
        </p:grp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1264E6-A5F8-4FB1-9324-6EE3AF582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B1C3B-23D4-4AC6-93BA-E07680D2EC9A}" type="datetime1">
              <a:rPr lang="en-IN" smtClean="0"/>
              <a:t>22-08-2022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E11D56-E25C-4448-ABD3-CE6CF9C3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29763903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6AE4A0-55BC-4F6D-83C8-1A3E2905D774}" type="slidenum">
              <a:rPr lang="en-US" altLang="en-US"/>
              <a:pPr/>
              <a:t>46</a:t>
            </a:fld>
            <a:endParaRPr lang="en-US" altLang="en-US"/>
          </a:p>
        </p:txBody>
      </p:sp>
      <p:grpSp>
        <p:nvGrpSpPr>
          <p:cNvPr id="312322" name="Group 2"/>
          <p:cNvGrpSpPr>
            <a:grpSpLocks/>
          </p:cNvGrpSpPr>
          <p:nvPr/>
        </p:nvGrpSpPr>
        <p:grpSpPr bwMode="auto">
          <a:xfrm>
            <a:off x="2303464" y="2933701"/>
            <a:ext cx="2078037" cy="1235075"/>
            <a:chOff x="491" y="1848"/>
            <a:chExt cx="1309" cy="778"/>
          </a:xfrm>
        </p:grpSpPr>
        <p:sp>
          <p:nvSpPr>
            <p:cNvPr id="312323" name="AutoShape 3"/>
            <p:cNvSpPr>
              <a:spLocks noChangeArrowheads="1"/>
            </p:cNvSpPr>
            <p:nvPr/>
          </p:nvSpPr>
          <p:spPr bwMode="auto">
            <a:xfrm rot="20400000">
              <a:off x="491" y="1941"/>
              <a:ext cx="459" cy="685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24" name="AutoShape 4"/>
            <p:cNvSpPr>
              <a:spLocks noChangeArrowheads="1"/>
            </p:cNvSpPr>
            <p:nvPr/>
          </p:nvSpPr>
          <p:spPr bwMode="auto">
            <a:xfrm rot="21180000">
              <a:off x="931" y="1848"/>
              <a:ext cx="458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25" name="AutoShape 5"/>
            <p:cNvSpPr>
              <a:spLocks noChangeArrowheads="1"/>
            </p:cNvSpPr>
            <p:nvPr/>
          </p:nvSpPr>
          <p:spPr bwMode="auto">
            <a:xfrm rot="720000">
              <a:off x="1341" y="1849"/>
              <a:ext cx="459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26" name="Rectangle 6"/>
            <p:cNvSpPr>
              <a:spLocks noChangeArrowheads="1"/>
            </p:cNvSpPr>
            <p:nvPr/>
          </p:nvSpPr>
          <p:spPr bwMode="auto">
            <a:xfrm rot="20460000">
              <a:off x="561" y="1979"/>
              <a:ext cx="248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6</a:t>
              </a:r>
            </a:p>
          </p:txBody>
        </p:sp>
        <p:sp>
          <p:nvSpPr>
            <p:cNvPr id="312327" name="Rectangle 7"/>
            <p:cNvSpPr>
              <a:spLocks noChangeArrowheads="1"/>
            </p:cNvSpPr>
            <p:nvPr/>
          </p:nvSpPr>
          <p:spPr bwMode="auto">
            <a:xfrm rot="21180000">
              <a:off x="949" y="1932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10</a:t>
              </a:r>
            </a:p>
          </p:txBody>
        </p:sp>
        <p:sp>
          <p:nvSpPr>
            <p:cNvPr id="312328" name="Rectangle 8"/>
            <p:cNvSpPr>
              <a:spLocks noChangeArrowheads="1"/>
            </p:cNvSpPr>
            <p:nvPr/>
          </p:nvSpPr>
          <p:spPr bwMode="auto">
            <a:xfrm rot="480000">
              <a:off x="1416" y="1919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24</a:t>
              </a:r>
            </a:p>
          </p:txBody>
        </p:sp>
      </p:grpSp>
      <p:sp>
        <p:nvSpPr>
          <p:cNvPr id="312330" name="Rectangle 10"/>
          <p:cNvSpPr>
            <a:spLocks noGrp="1" noChangeArrowheads="1"/>
          </p:cNvSpPr>
          <p:nvPr>
            <p:ph type="title"/>
          </p:nvPr>
        </p:nvSpPr>
        <p:spPr>
          <a:xfrm>
            <a:off x="360608" y="136525"/>
            <a:ext cx="8011867" cy="611188"/>
          </a:xfrm>
          <a:noFill/>
          <a:ln/>
        </p:spPr>
        <p:txBody>
          <a:bodyPr vert="horz" lIns="92075" tIns="46038" rIns="92075" bIns="46038" rtlCol="0" anchor="b">
            <a:normAutofit fontScale="90000"/>
          </a:bodyPr>
          <a:lstStyle/>
          <a:p>
            <a:r>
              <a:rPr lang="en-US" altLang="en-US" dirty="0"/>
              <a:t>Insertion Sort</a:t>
            </a:r>
          </a:p>
        </p:txBody>
      </p:sp>
      <p:sp>
        <p:nvSpPr>
          <p:cNvPr id="312331" name="AutoShape 11"/>
          <p:cNvSpPr>
            <a:spLocks noChangeArrowheads="1"/>
          </p:cNvSpPr>
          <p:nvPr/>
        </p:nvSpPr>
        <p:spPr bwMode="auto">
          <a:xfrm rot="1740000" flipH="1">
            <a:off x="5030788" y="3149600"/>
            <a:ext cx="730250" cy="1085850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2" name="Rectangle 12"/>
          <p:cNvSpPr>
            <a:spLocks noChangeArrowheads="1"/>
          </p:cNvSpPr>
          <p:nvPr/>
        </p:nvSpPr>
        <p:spPr bwMode="auto">
          <a:xfrm rot="1500000">
            <a:off x="5176305" y="3314885"/>
            <a:ext cx="60272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36</a:t>
            </a:r>
          </a:p>
        </p:txBody>
      </p:sp>
      <p:sp>
        <p:nvSpPr>
          <p:cNvPr id="312333" name="AutoShape 13"/>
          <p:cNvSpPr>
            <a:spLocks noChangeArrowheads="1"/>
          </p:cNvSpPr>
          <p:nvPr/>
        </p:nvSpPr>
        <p:spPr bwMode="auto">
          <a:xfrm rot="1740000" flipH="1">
            <a:off x="4543425" y="4705350"/>
            <a:ext cx="730250" cy="1085850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4" name="Rectangle 14"/>
          <p:cNvSpPr>
            <a:spLocks noChangeArrowheads="1"/>
          </p:cNvSpPr>
          <p:nvPr/>
        </p:nvSpPr>
        <p:spPr bwMode="auto">
          <a:xfrm rot="1800000">
            <a:off x="4625443" y="4829360"/>
            <a:ext cx="60272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12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8DC9FF-F2DE-4E25-8736-A3586B10D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D9FA-9CBF-4D95-8122-1125D0D625D4}" type="datetime1">
              <a:rPr lang="en-IN" smtClean="0"/>
              <a:t>22-08-2022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66BE3C-5C60-4B49-B529-DFC3F80C1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46E3E5FC-28E4-4DFD-A12E-C54E0EFC50F1}"/>
              </a:ext>
            </a:extLst>
          </p:cNvPr>
          <p:cNvGrpSpPr>
            <a:grpSpLocks/>
          </p:cNvGrpSpPr>
          <p:nvPr/>
        </p:nvGrpSpPr>
        <p:grpSpPr bwMode="auto">
          <a:xfrm>
            <a:off x="2372784" y="2996867"/>
            <a:ext cx="2078037" cy="1235075"/>
            <a:chOff x="491" y="1848"/>
            <a:chExt cx="1309" cy="778"/>
          </a:xfrm>
        </p:grpSpPr>
        <p:sp>
          <p:nvSpPr>
            <p:cNvPr id="18" name="AutoShape 3">
              <a:extLst>
                <a:ext uri="{FF2B5EF4-FFF2-40B4-BE49-F238E27FC236}">
                  <a16:creationId xmlns:a16="http://schemas.microsoft.com/office/drawing/2014/main" id="{7F3308A4-6650-42A2-AC9A-517CA6CFA9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00000">
              <a:off x="491" y="1941"/>
              <a:ext cx="459" cy="685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4">
              <a:extLst>
                <a:ext uri="{FF2B5EF4-FFF2-40B4-BE49-F238E27FC236}">
                  <a16:creationId xmlns:a16="http://schemas.microsoft.com/office/drawing/2014/main" id="{D04D4176-14F3-4D7B-BE01-5F441FCBB4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80000">
              <a:off x="931" y="1848"/>
              <a:ext cx="458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5">
              <a:extLst>
                <a:ext uri="{FF2B5EF4-FFF2-40B4-BE49-F238E27FC236}">
                  <a16:creationId xmlns:a16="http://schemas.microsoft.com/office/drawing/2014/main" id="{DBF96352-D44D-4187-B392-5179847205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0000">
              <a:off x="1341" y="1849"/>
              <a:ext cx="459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4105B63F-1C90-4823-865B-6A264B0D61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60000">
              <a:off x="561" y="1979"/>
              <a:ext cx="248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6</a:t>
              </a:r>
            </a:p>
          </p:txBody>
        </p:sp>
        <p:sp>
          <p:nvSpPr>
            <p:cNvPr id="22" name="Rectangle 7">
              <a:extLst>
                <a:ext uri="{FF2B5EF4-FFF2-40B4-BE49-F238E27FC236}">
                  <a16:creationId xmlns:a16="http://schemas.microsoft.com/office/drawing/2014/main" id="{5E8A2D01-8DB3-4DB1-AE40-1088F558B2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80000">
              <a:off x="949" y="1932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10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4F477CEF-4A39-4867-98DC-7B50292E9B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80000">
              <a:off x="1416" y="1919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24</a:t>
              </a:r>
            </a:p>
          </p:txBody>
        </p:sp>
      </p:grpSp>
      <p:sp>
        <p:nvSpPr>
          <p:cNvPr id="25" name="AutoShape 13">
            <a:extLst>
              <a:ext uri="{FF2B5EF4-FFF2-40B4-BE49-F238E27FC236}">
                <a16:creationId xmlns:a16="http://schemas.microsoft.com/office/drawing/2014/main" id="{66CB8762-DF44-43BA-97EA-026FF6079198}"/>
              </a:ext>
            </a:extLst>
          </p:cNvPr>
          <p:cNvSpPr>
            <a:spLocks noChangeArrowheads="1"/>
          </p:cNvSpPr>
          <p:nvPr/>
        </p:nvSpPr>
        <p:spPr bwMode="auto">
          <a:xfrm rot="1740000" flipH="1">
            <a:off x="4612745" y="4768516"/>
            <a:ext cx="730250" cy="1085850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E1222792-9204-47F2-9394-523900A66C2A}"/>
              </a:ext>
            </a:extLst>
          </p:cNvPr>
          <p:cNvSpPr>
            <a:spLocks noChangeArrowheads="1"/>
          </p:cNvSpPr>
          <p:nvPr/>
        </p:nvSpPr>
        <p:spPr bwMode="auto">
          <a:xfrm rot="1800000">
            <a:off x="4694763" y="4892526"/>
            <a:ext cx="60272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335399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8B2859-CDF9-4EE3-998D-C670A21FDF67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314371" name="Rectangle 3"/>
          <p:cNvSpPr>
            <a:spLocks noGrp="1" noChangeArrowheads="1"/>
          </p:cNvSpPr>
          <p:nvPr>
            <p:ph type="title"/>
          </p:nvPr>
        </p:nvSpPr>
        <p:spPr>
          <a:xfrm>
            <a:off x="347730" y="230189"/>
            <a:ext cx="8012045" cy="517525"/>
          </a:xfrm>
          <a:noFill/>
          <a:ln/>
        </p:spPr>
        <p:txBody>
          <a:bodyPr vert="horz" lIns="92075" tIns="46038" rIns="92075" bIns="46038" rtlCol="0" anchor="b">
            <a:normAutofit fontScale="90000"/>
          </a:bodyPr>
          <a:lstStyle/>
          <a:p>
            <a:r>
              <a:rPr lang="en-US" altLang="en-US" dirty="0"/>
              <a:t>Insertion Sort</a:t>
            </a:r>
          </a:p>
        </p:txBody>
      </p:sp>
      <p:sp>
        <p:nvSpPr>
          <p:cNvPr id="314372" name="AutoShape 4"/>
          <p:cNvSpPr>
            <a:spLocks noChangeArrowheads="1"/>
          </p:cNvSpPr>
          <p:nvPr/>
        </p:nvSpPr>
        <p:spPr bwMode="auto">
          <a:xfrm rot="20400000">
            <a:off x="2303463" y="3081339"/>
            <a:ext cx="728662" cy="1087437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373" name="AutoShape 5"/>
          <p:cNvSpPr>
            <a:spLocks noChangeArrowheads="1"/>
          </p:cNvSpPr>
          <p:nvPr/>
        </p:nvSpPr>
        <p:spPr bwMode="auto">
          <a:xfrm rot="21180000">
            <a:off x="3001964" y="2933700"/>
            <a:ext cx="727075" cy="1085850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374" name="Rectangle 6"/>
          <p:cNvSpPr>
            <a:spLocks noChangeArrowheads="1"/>
          </p:cNvSpPr>
          <p:nvPr/>
        </p:nvSpPr>
        <p:spPr bwMode="auto">
          <a:xfrm rot="20460000">
            <a:off x="2414269" y="3141848"/>
            <a:ext cx="39433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6</a:t>
            </a:r>
          </a:p>
        </p:txBody>
      </p:sp>
      <p:sp>
        <p:nvSpPr>
          <p:cNvPr id="314375" name="Rectangle 7"/>
          <p:cNvSpPr>
            <a:spLocks noChangeArrowheads="1"/>
          </p:cNvSpPr>
          <p:nvPr/>
        </p:nvSpPr>
        <p:spPr bwMode="auto">
          <a:xfrm rot="21180000">
            <a:off x="3030005" y="3067235"/>
            <a:ext cx="60272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10</a:t>
            </a:r>
          </a:p>
        </p:txBody>
      </p:sp>
      <p:grpSp>
        <p:nvGrpSpPr>
          <p:cNvPr id="314376" name="Group 8"/>
          <p:cNvGrpSpPr>
            <a:grpSpLocks/>
          </p:cNvGrpSpPr>
          <p:nvPr/>
        </p:nvGrpSpPr>
        <p:grpSpPr bwMode="auto">
          <a:xfrm>
            <a:off x="4375150" y="2935288"/>
            <a:ext cx="1404938" cy="1300162"/>
            <a:chOff x="1796" y="1849"/>
            <a:chExt cx="885" cy="819"/>
          </a:xfrm>
        </p:grpSpPr>
        <p:sp>
          <p:nvSpPr>
            <p:cNvPr id="314377" name="AutoShape 9"/>
            <p:cNvSpPr>
              <a:spLocks noChangeArrowheads="1"/>
            </p:cNvSpPr>
            <p:nvPr/>
          </p:nvSpPr>
          <p:spPr bwMode="auto">
            <a:xfrm rot="720000">
              <a:off x="1796" y="1849"/>
              <a:ext cx="459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378" name="AutoShape 10"/>
            <p:cNvSpPr>
              <a:spLocks noChangeArrowheads="1"/>
            </p:cNvSpPr>
            <p:nvPr/>
          </p:nvSpPr>
          <p:spPr bwMode="auto">
            <a:xfrm rot="1740000" flipH="1">
              <a:off x="2209" y="1984"/>
              <a:ext cx="460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379" name="Rectangle 11"/>
            <p:cNvSpPr>
              <a:spLocks noChangeArrowheads="1"/>
            </p:cNvSpPr>
            <p:nvPr/>
          </p:nvSpPr>
          <p:spPr bwMode="auto">
            <a:xfrm rot="480000">
              <a:off x="1871" y="1919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24</a:t>
              </a:r>
            </a:p>
          </p:txBody>
        </p:sp>
        <p:sp>
          <p:nvSpPr>
            <p:cNvPr id="314380" name="Rectangle 12"/>
            <p:cNvSpPr>
              <a:spLocks noChangeArrowheads="1"/>
            </p:cNvSpPr>
            <p:nvPr/>
          </p:nvSpPr>
          <p:spPr bwMode="auto">
            <a:xfrm rot="1500000">
              <a:off x="2301" y="2088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36</a:t>
              </a:r>
            </a:p>
          </p:txBody>
        </p:sp>
      </p:grpSp>
      <p:sp>
        <p:nvSpPr>
          <p:cNvPr id="314381" name="AutoShape 13"/>
          <p:cNvSpPr>
            <a:spLocks noChangeArrowheads="1"/>
          </p:cNvSpPr>
          <p:nvPr/>
        </p:nvSpPr>
        <p:spPr bwMode="auto">
          <a:xfrm rot="1740000" flipH="1">
            <a:off x="4543425" y="4705350"/>
            <a:ext cx="730250" cy="1085850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382" name="Rectangle 14"/>
          <p:cNvSpPr>
            <a:spLocks noChangeArrowheads="1"/>
          </p:cNvSpPr>
          <p:nvPr/>
        </p:nvSpPr>
        <p:spPr bwMode="auto">
          <a:xfrm rot="1800000">
            <a:off x="4625443" y="4829360"/>
            <a:ext cx="60272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12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2059D4-AF7A-43F0-911C-28A7B740B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AB7F-A37F-412D-8A49-937C43A736F0}" type="datetime1">
              <a:rPr lang="en-IN" smtClean="0"/>
              <a:t>22-08-2022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B99E44-1894-48D8-A8F5-612EDBCF5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1025525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BD4D8-8F9D-4B60-95A9-F68D27293C3D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Insertion Sort</a:t>
            </a:r>
          </a:p>
        </p:txBody>
      </p:sp>
      <p:pic>
        <p:nvPicPr>
          <p:cNvPr id="28057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" t="18683" r="5267" b="65454"/>
          <a:stretch>
            <a:fillRect/>
          </a:stretch>
        </p:blipFill>
        <p:spPr>
          <a:xfrm>
            <a:off x="3516314" y="3756026"/>
            <a:ext cx="5068887" cy="855663"/>
          </a:xfrm>
          <a:noFill/>
          <a:ln/>
        </p:spPr>
      </p:pic>
      <p:sp>
        <p:nvSpPr>
          <p:cNvPr id="280587" name="Line 11"/>
          <p:cNvSpPr>
            <a:spLocks noChangeShapeType="1"/>
          </p:cNvSpPr>
          <p:nvPr/>
        </p:nvSpPr>
        <p:spPr bwMode="auto">
          <a:xfrm>
            <a:off x="5168900" y="3611563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0590" name="Text Box 14"/>
          <p:cNvSpPr txBox="1">
            <a:spLocks noChangeArrowheads="1"/>
          </p:cNvSpPr>
          <p:nvPr/>
        </p:nvSpPr>
        <p:spPr bwMode="auto">
          <a:xfrm>
            <a:off x="3835401" y="1960563"/>
            <a:ext cx="43354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800"/>
              <a:t>5      2      4      6      1      3</a:t>
            </a:r>
          </a:p>
        </p:txBody>
      </p:sp>
      <p:sp>
        <p:nvSpPr>
          <p:cNvPr id="280591" name="Text Box 15"/>
          <p:cNvSpPr txBox="1">
            <a:spLocks noChangeArrowheads="1"/>
          </p:cNvSpPr>
          <p:nvPr/>
        </p:nvSpPr>
        <p:spPr bwMode="auto">
          <a:xfrm>
            <a:off x="5391151" y="1495425"/>
            <a:ext cx="12624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input array </a:t>
            </a:r>
          </a:p>
        </p:txBody>
      </p:sp>
      <p:sp>
        <p:nvSpPr>
          <p:cNvPr id="280592" name="Text Box 16"/>
          <p:cNvSpPr txBox="1">
            <a:spLocks noChangeArrowheads="1"/>
          </p:cNvSpPr>
          <p:nvPr/>
        </p:nvSpPr>
        <p:spPr bwMode="auto">
          <a:xfrm>
            <a:off x="3333750" y="3306763"/>
            <a:ext cx="14319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left sub-array</a:t>
            </a:r>
          </a:p>
        </p:txBody>
      </p:sp>
      <p:sp>
        <p:nvSpPr>
          <p:cNvPr id="280593" name="Text Box 17"/>
          <p:cNvSpPr txBox="1">
            <a:spLocks noChangeArrowheads="1"/>
          </p:cNvSpPr>
          <p:nvPr/>
        </p:nvSpPr>
        <p:spPr bwMode="auto">
          <a:xfrm>
            <a:off x="6229351" y="3322638"/>
            <a:ext cx="15569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right sub-array</a:t>
            </a:r>
          </a:p>
        </p:txBody>
      </p:sp>
      <p:sp>
        <p:nvSpPr>
          <p:cNvPr id="280594" name="Text Box 18"/>
          <p:cNvSpPr txBox="1">
            <a:spLocks noChangeArrowheads="1"/>
          </p:cNvSpPr>
          <p:nvPr/>
        </p:nvSpPr>
        <p:spPr bwMode="auto">
          <a:xfrm>
            <a:off x="3241676" y="2832100"/>
            <a:ext cx="53413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DD0111"/>
                </a:solidFill>
              </a:rPr>
              <a:t>at each iteration, the array is divided in two sub-arrays:</a:t>
            </a:r>
          </a:p>
        </p:txBody>
      </p:sp>
      <p:sp>
        <p:nvSpPr>
          <p:cNvPr id="280595" name="Text Box 19"/>
          <p:cNvSpPr txBox="1">
            <a:spLocks noChangeArrowheads="1"/>
          </p:cNvSpPr>
          <p:nvPr/>
        </p:nvSpPr>
        <p:spPr bwMode="auto">
          <a:xfrm>
            <a:off x="4110038" y="4587876"/>
            <a:ext cx="819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sorted</a:t>
            </a:r>
          </a:p>
        </p:txBody>
      </p:sp>
      <p:sp>
        <p:nvSpPr>
          <p:cNvPr id="280596" name="Text Box 20"/>
          <p:cNvSpPr txBox="1">
            <a:spLocks noChangeArrowheads="1"/>
          </p:cNvSpPr>
          <p:nvPr/>
        </p:nvSpPr>
        <p:spPr bwMode="auto">
          <a:xfrm>
            <a:off x="6365876" y="4491038"/>
            <a:ext cx="10317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unsorted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7F571F-7AB8-401A-9738-3617BB770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3C27E-91CE-4BC2-B95A-200B32E1AE4E}" type="datetime1">
              <a:rPr lang="en-IN" smtClean="0"/>
              <a:t>22-08-2022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C91A97-D439-4915-B72A-FE8F06FC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2828158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8350D1-7696-4781-B889-48CD0F7890CC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Insertion Sort</a:t>
            </a:r>
          </a:p>
        </p:txBody>
      </p:sp>
      <p:pic>
        <p:nvPicPr>
          <p:cNvPr id="279556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" t="4437" r="5267" b="9506"/>
          <a:stretch>
            <a:fillRect/>
          </a:stretch>
        </p:blipFill>
        <p:spPr>
          <a:xfrm>
            <a:off x="2025650" y="1552575"/>
            <a:ext cx="5068888" cy="4641850"/>
          </a:xfrm>
          <a:noFill/>
          <a:ln/>
        </p:spPr>
      </p:pic>
      <p:graphicFrame>
        <p:nvGraphicFramePr>
          <p:cNvPr id="279557" name="Object 5"/>
          <p:cNvGraphicFramePr>
            <a:graphicFrameLocks noChangeAspect="1"/>
          </p:cNvGraphicFramePr>
          <p:nvPr/>
        </p:nvGraphicFramePr>
        <p:xfrm>
          <a:off x="7207250" y="1290639"/>
          <a:ext cx="1989138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" name="Paint Shop Pro Image" r:id="rId5" imgW="2526829" imgH="1395500" progId="PaintShopPro">
                  <p:embed/>
                </p:oleObj>
              </mc:Choice>
              <mc:Fallback>
                <p:oleObj name="Paint Shop Pro Image" r:id="rId5" imgW="2526829" imgH="1395500" progId="PaintShopPro">
                  <p:embed/>
                  <p:pic>
                    <p:nvPicPr>
                      <p:cNvPr id="27955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7250" y="1290639"/>
                        <a:ext cx="1989138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58" name="Object 6"/>
          <p:cNvGraphicFramePr>
            <a:graphicFrameLocks noChangeAspect="1"/>
          </p:cNvGraphicFramePr>
          <p:nvPr/>
        </p:nvGraphicFramePr>
        <p:xfrm>
          <a:off x="7161213" y="2127251"/>
          <a:ext cx="21082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" name="Paint Shop Pro Image" r:id="rId7" imgW="2575610" imgH="1385741" progId="PaintShopPro">
                  <p:embed/>
                </p:oleObj>
              </mc:Choice>
              <mc:Fallback>
                <p:oleObj name="Paint Shop Pro Image" r:id="rId7" imgW="2575610" imgH="1385741" progId="PaintShopPro">
                  <p:embed/>
                  <p:pic>
                    <p:nvPicPr>
                      <p:cNvPr id="2795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1213" y="2127251"/>
                        <a:ext cx="2108200" cy="912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59" name="Object 7"/>
          <p:cNvGraphicFramePr>
            <a:graphicFrameLocks noChangeAspect="1"/>
          </p:cNvGraphicFramePr>
          <p:nvPr/>
        </p:nvGraphicFramePr>
        <p:xfrm>
          <a:off x="7081838" y="3032126"/>
          <a:ext cx="213836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3" name="Paint Shop Pro Image" r:id="rId9" imgW="2526829" imgH="1414634" progId="PaintShopPro">
                  <p:embed/>
                </p:oleObj>
              </mc:Choice>
              <mc:Fallback>
                <p:oleObj name="Paint Shop Pro Image" r:id="rId9" imgW="2526829" imgH="1414634" progId="PaintShopPro">
                  <p:embed/>
                  <p:pic>
                    <p:nvPicPr>
                      <p:cNvPr id="27955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1838" y="3032126"/>
                        <a:ext cx="2138362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60" name="Object 8"/>
          <p:cNvGraphicFramePr>
            <a:graphicFrameLocks noChangeAspect="1"/>
          </p:cNvGraphicFramePr>
          <p:nvPr/>
        </p:nvGraphicFramePr>
        <p:xfrm>
          <a:off x="7050088" y="3976689"/>
          <a:ext cx="2271712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" name="Paint Shop Pro Image" r:id="rId11" imgW="2712195" imgH="1453659" progId="PaintShopPro">
                  <p:embed/>
                </p:oleObj>
              </mc:Choice>
              <mc:Fallback>
                <p:oleObj name="Paint Shop Pro Image" r:id="rId11" imgW="2712195" imgH="1453659" progId="PaintShopPro">
                  <p:embed/>
                  <p:pic>
                    <p:nvPicPr>
                      <p:cNvPr id="27956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0088" y="3976689"/>
                        <a:ext cx="2271712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61" name="Object 9"/>
          <p:cNvGraphicFramePr>
            <a:graphicFrameLocks noChangeAspect="1"/>
          </p:cNvGraphicFramePr>
          <p:nvPr/>
        </p:nvGraphicFramePr>
        <p:xfrm>
          <a:off x="7127875" y="4879976"/>
          <a:ext cx="210820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" name="Paint Shop Pro Image" r:id="rId13" imgW="2546341" imgH="1424390" progId="PaintShopPro">
                  <p:embed/>
                </p:oleObj>
              </mc:Choice>
              <mc:Fallback>
                <p:oleObj name="Paint Shop Pro Image" r:id="rId13" imgW="2546341" imgH="1424390" progId="PaintShopPro">
                  <p:embed/>
                  <p:pic>
                    <p:nvPicPr>
                      <p:cNvPr id="27956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7875" y="4879976"/>
                        <a:ext cx="2108200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9562" name="Line 10"/>
          <p:cNvSpPr>
            <a:spLocks noChangeShapeType="1"/>
          </p:cNvSpPr>
          <p:nvPr/>
        </p:nvSpPr>
        <p:spPr bwMode="auto">
          <a:xfrm>
            <a:off x="2822575" y="1325563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9563" name="Line 11"/>
          <p:cNvSpPr>
            <a:spLocks noChangeShapeType="1"/>
          </p:cNvSpPr>
          <p:nvPr/>
        </p:nvSpPr>
        <p:spPr bwMode="auto">
          <a:xfrm>
            <a:off x="3697288" y="2209800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9564" name="Line 12"/>
          <p:cNvSpPr>
            <a:spLocks noChangeShapeType="1"/>
          </p:cNvSpPr>
          <p:nvPr/>
        </p:nvSpPr>
        <p:spPr bwMode="auto">
          <a:xfrm>
            <a:off x="4619625" y="2987675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9565" name="Line 13"/>
          <p:cNvSpPr>
            <a:spLocks noChangeShapeType="1"/>
          </p:cNvSpPr>
          <p:nvPr/>
        </p:nvSpPr>
        <p:spPr bwMode="auto">
          <a:xfrm>
            <a:off x="5443538" y="3863975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9566" name="Line 14"/>
          <p:cNvSpPr>
            <a:spLocks noChangeShapeType="1"/>
          </p:cNvSpPr>
          <p:nvPr/>
        </p:nvSpPr>
        <p:spPr bwMode="auto">
          <a:xfrm>
            <a:off x="6238875" y="4714875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16FB17-6EB8-4BA4-9D9D-AE206CF5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E09DE-0BAE-4E0D-92C7-1820C797B7E8}" type="datetime1">
              <a:rPr lang="en-IN" smtClean="0"/>
              <a:t>22-08-2022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1514D-1B9E-40C8-A791-82A087E02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173842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91C8-8D5F-49B8-9C74-7CFF4F14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//Program in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2C82E-B851-4338-883A-1ADC840E7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37" y="1161066"/>
            <a:ext cx="11376190" cy="487912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Comments</a:t>
            </a:r>
          </a:p>
          <a:p>
            <a:pPr algn="just"/>
            <a:r>
              <a:rPr lang="en-US" dirty="0"/>
              <a:t>These are single line comments.</a:t>
            </a:r>
          </a:p>
          <a:p>
            <a:pPr algn="just"/>
            <a:r>
              <a:rPr lang="en-US" dirty="0"/>
              <a:t>All lines beginning with two slash signs (//) are considered comments</a:t>
            </a:r>
          </a:p>
          <a:p>
            <a:pPr algn="just"/>
            <a:r>
              <a:rPr lang="en-US" dirty="0"/>
              <a:t>They do not have any effect on the behavior of the program</a:t>
            </a:r>
          </a:p>
          <a:p>
            <a:pPr algn="just"/>
            <a:r>
              <a:rPr lang="en-US" dirty="0"/>
              <a:t> The programmer can use them to include short explanations or observations within the source code itself.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BE65B-1423-47C2-8AFE-9466BC95E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D16F8-2F9C-42EF-8AC9-5736C3D9A10B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541BD-B984-4CB1-984D-9FDAAE598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28003-B84C-47F6-B77B-77BF34481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1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7768B3-9F0B-40D8-83F5-8ADD618B4FFB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Insertion Sort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74838" y="1214439"/>
            <a:ext cx="8229600" cy="5411787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>
                <a:solidFill>
                  <a:srgbClr val="DD0111"/>
                </a:solidFill>
                <a:latin typeface="Monotype Corsiva" panose="03010101010201010101" pitchFamily="66" charset="0"/>
              </a:rPr>
              <a:t>Alg.: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tx1"/>
                </a:solidFill>
              </a:rPr>
              <a:t>INSERTION-SORT</a:t>
            </a:r>
            <a:r>
              <a:rPr lang="en-US" altLang="en-US" i="1" dirty="0">
                <a:solidFill>
                  <a:schemeClr val="tx1"/>
                </a:solidFill>
              </a:rPr>
              <a:t>(A)</a:t>
            </a:r>
          </a:p>
          <a:p>
            <a:pPr>
              <a:buFontTx/>
              <a:buNone/>
            </a:pPr>
            <a:r>
              <a:rPr lang="en-US" altLang="en-US" b="1" dirty="0">
                <a:solidFill>
                  <a:schemeClr val="tx1"/>
                </a:solidFill>
              </a:rPr>
              <a:t>	for </a:t>
            </a:r>
            <a:r>
              <a:rPr lang="en-US" altLang="en-US" b="1" dirty="0">
                <a:solidFill>
                  <a:schemeClr val="tx1"/>
                </a:solidFill>
                <a:latin typeface="Comic Sans MS" panose="030F0702030302020204" pitchFamily="66" charset="0"/>
              </a:rPr>
              <a:t>j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← 2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b="1" dirty="0">
                <a:solidFill>
                  <a:schemeClr val="tx1"/>
                </a:solidFill>
              </a:rPr>
              <a:t>to </a:t>
            </a:r>
            <a:r>
              <a:rPr lang="en-US" altLang="en-US" dirty="0">
                <a:solidFill>
                  <a:schemeClr val="tx1"/>
                </a:solidFill>
              </a:rPr>
              <a:t>n</a:t>
            </a:r>
          </a:p>
          <a:p>
            <a:pPr>
              <a:buFontTx/>
              <a:buNone/>
            </a:pPr>
            <a:r>
              <a:rPr lang="en-US" altLang="en-US" b="1" dirty="0">
                <a:solidFill>
                  <a:schemeClr val="tx1"/>
                </a:solidFill>
              </a:rPr>
              <a:t>		do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key</a:t>
            </a:r>
            <a:r>
              <a:rPr lang="en-US" altLang="en-US" dirty="0">
                <a:solidFill>
                  <a:schemeClr val="tx1"/>
                </a:solidFill>
              </a:rPr>
              <a:t> ←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A[ j ]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</a:rPr>
              <a:t>	</a:t>
            </a:r>
            <a:r>
              <a:rPr lang="en-US" altLang="en-US" sz="2000" dirty="0"/>
              <a:t>	      Insert </a:t>
            </a:r>
            <a:r>
              <a:rPr lang="en-US" altLang="en-US" sz="2000" dirty="0">
                <a:latin typeface="Comic Sans MS" panose="030F0702030302020204" pitchFamily="66" charset="0"/>
              </a:rPr>
              <a:t>A[ j ]</a:t>
            </a:r>
            <a:r>
              <a:rPr lang="en-US" altLang="en-US" sz="2000" dirty="0"/>
              <a:t> into the sorted sequence </a:t>
            </a:r>
            <a:r>
              <a:rPr lang="en-US" altLang="en-US" sz="2000" dirty="0">
                <a:latin typeface="Comic Sans MS" panose="030F0702030302020204" pitchFamily="66" charset="0"/>
              </a:rPr>
              <a:t>A[1 . . j -1]</a:t>
            </a:r>
            <a:endParaRPr lang="en-US" altLang="en-US" sz="2000" dirty="0"/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</a:rPr>
              <a:t>		     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← j - 1</a:t>
            </a:r>
          </a:p>
          <a:p>
            <a:pPr>
              <a:buFontTx/>
              <a:buNone/>
            </a:pPr>
            <a:r>
              <a:rPr lang="en-US" altLang="en-US" b="1" dirty="0">
                <a:solidFill>
                  <a:schemeClr val="tx1"/>
                </a:solidFill>
              </a:rPr>
              <a:t>		     while 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&gt; 0</a:t>
            </a:r>
            <a:r>
              <a:rPr lang="en-US" altLang="en-US" dirty="0">
                <a:solidFill>
                  <a:schemeClr val="tx1"/>
                </a:solidFill>
              </a:rPr>
              <a:t> and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A[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] &gt; key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</a:rPr>
              <a:t>			</a:t>
            </a:r>
            <a:r>
              <a:rPr lang="en-US" altLang="en-US" b="1" dirty="0">
                <a:solidFill>
                  <a:schemeClr val="tx1"/>
                </a:solidFill>
              </a:rPr>
              <a:t>do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A[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+ 1] ← A[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]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</a:rPr>
              <a:t>			      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← 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– 1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</a:rPr>
              <a:t>		    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A[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+ 1] ← key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Insertion sort – sorts the elements in place</a:t>
            </a:r>
            <a:endParaRPr lang="en-US" alt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212996" name="Group 4"/>
          <p:cNvGrpSpPr>
            <a:grpSpLocks/>
          </p:cNvGrpSpPr>
          <p:nvPr/>
        </p:nvGrpSpPr>
        <p:grpSpPr bwMode="auto">
          <a:xfrm>
            <a:off x="6210300" y="1328738"/>
            <a:ext cx="4267200" cy="762000"/>
            <a:chOff x="528" y="1392"/>
            <a:chExt cx="2688" cy="480"/>
          </a:xfrm>
        </p:grpSpPr>
        <p:grpSp>
          <p:nvGrpSpPr>
            <p:cNvPr id="212997" name="Group 5"/>
            <p:cNvGrpSpPr>
              <a:grpSpLocks/>
            </p:cNvGrpSpPr>
            <p:nvPr/>
          </p:nvGrpSpPr>
          <p:grpSpPr bwMode="auto">
            <a:xfrm>
              <a:off x="528" y="1584"/>
              <a:ext cx="2688" cy="288"/>
              <a:chOff x="528" y="1440"/>
              <a:chExt cx="2688" cy="288"/>
            </a:xfrm>
          </p:grpSpPr>
          <p:sp>
            <p:nvSpPr>
              <p:cNvPr id="212998" name="Rectangle 6"/>
              <p:cNvSpPr>
                <a:spLocks noChangeArrowheads="1"/>
              </p:cNvSpPr>
              <p:nvPr/>
            </p:nvSpPr>
            <p:spPr bwMode="auto">
              <a:xfrm>
                <a:off x="2880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8</a:t>
                </a:r>
              </a:p>
            </p:txBody>
          </p:sp>
          <p:sp>
            <p:nvSpPr>
              <p:cNvPr id="212999" name="Rectangle 7"/>
              <p:cNvSpPr>
                <a:spLocks noChangeArrowheads="1"/>
              </p:cNvSpPr>
              <p:nvPr/>
            </p:nvSpPr>
            <p:spPr bwMode="auto">
              <a:xfrm>
                <a:off x="2544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7</a:t>
                </a:r>
              </a:p>
            </p:txBody>
          </p:sp>
          <p:sp>
            <p:nvSpPr>
              <p:cNvPr id="213000" name="Rectangle 8"/>
              <p:cNvSpPr>
                <a:spLocks noChangeArrowheads="1"/>
              </p:cNvSpPr>
              <p:nvPr/>
            </p:nvSpPr>
            <p:spPr bwMode="auto">
              <a:xfrm>
                <a:off x="2208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6</a:t>
                </a:r>
              </a:p>
            </p:txBody>
          </p:sp>
          <p:sp>
            <p:nvSpPr>
              <p:cNvPr id="213001" name="Rectangle 9"/>
              <p:cNvSpPr>
                <a:spLocks noChangeArrowheads="1"/>
              </p:cNvSpPr>
              <p:nvPr/>
            </p:nvSpPr>
            <p:spPr bwMode="auto">
              <a:xfrm>
                <a:off x="1872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5</a:t>
                </a:r>
              </a:p>
            </p:txBody>
          </p:sp>
          <p:sp>
            <p:nvSpPr>
              <p:cNvPr id="213002" name="Rectangle 10"/>
              <p:cNvSpPr>
                <a:spLocks noChangeArrowheads="1"/>
              </p:cNvSpPr>
              <p:nvPr/>
            </p:nvSpPr>
            <p:spPr bwMode="auto">
              <a:xfrm>
                <a:off x="1536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4</a:t>
                </a:r>
              </a:p>
            </p:txBody>
          </p:sp>
          <p:sp>
            <p:nvSpPr>
              <p:cNvPr id="213003" name="Rectangle 11"/>
              <p:cNvSpPr>
                <a:spLocks noChangeArrowheads="1"/>
              </p:cNvSpPr>
              <p:nvPr/>
            </p:nvSpPr>
            <p:spPr bwMode="auto">
              <a:xfrm>
                <a:off x="1200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3</a:t>
                </a:r>
              </a:p>
            </p:txBody>
          </p:sp>
          <p:sp>
            <p:nvSpPr>
              <p:cNvPr id="213004" name="Rectangle 12"/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2</a:t>
                </a:r>
              </a:p>
            </p:txBody>
          </p:sp>
          <p:sp>
            <p:nvSpPr>
              <p:cNvPr id="213005" name="Rectangle 13"/>
              <p:cNvSpPr>
                <a:spLocks noChangeArrowheads="1"/>
              </p:cNvSpPr>
              <p:nvPr/>
            </p:nvSpPr>
            <p:spPr bwMode="auto">
              <a:xfrm>
                <a:off x="528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1</a:t>
                </a:r>
              </a:p>
            </p:txBody>
          </p:sp>
          <p:sp>
            <p:nvSpPr>
              <p:cNvPr id="213006" name="Line 14"/>
              <p:cNvSpPr>
                <a:spLocks noChangeShapeType="1"/>
              </p:cNvSpPr>
              <p:nvPr/>
            </p:nvSpPr>
            <p:spPr bwMode="auto">
              <a:xfrm>
                <a:off x="528" y="1440"/>
                <a:ext cx="268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07" name="Line 15"/>
              <p:cNvSpPr>
                <a:spLocks noChangeShapeType="1"/>
              </p:cNvSpPr>
              <p:nvPr/>
            </p:nvSpPr>
            <p:spPr bwMode="auto">
              <a:xfrm>
                <a:off x="528" y="1728"/>
                <a:ext cx="268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08" name="Line 16"/>
              <p:cNvSpPr>
                <a:spLocks noChangeShapeType="1"/>
              </p:cNvSpPr>
              <p:nvPr/>
            </p:nvSpPr>
            <p:spPr bwMode="auto">
              <a:xfrm>
                <a:off x="528" y="1440"/>
                <a:ext cx="0" cy="28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09" name="Line 17"/>
              <p:cNvSpPr>
                <a:spLocks noChangeShapeType="1"/>
              </p:cNvSpPr>
              <p:nvPr/>
            </p:nvSpPr>
            <p:spPr bwMode="auto">
              <a:xfrm>
                <a:off x="864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0" name="Line 18"/>
              <p:cNvSpPr>
                <a:spLocks noChangeShapeType="1"/>
              </p:cNvSpPr>
              <p:nvPr/>
            </p:nvSpPr>
            <p:spPr bwMode="auto">
              <a:xfrm>
                <a:off x="1200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1" name="Line 19"/>
              <p:cNvSpPr>
                <a:spLocks noChangeShapeType="1"/>
              </p:cNvSpPr>
              <p:nvPr/>
            </p:nvSpPr>
            <p:spPr bwMode="auto">
              <a:xfrm>
                <a:off x="1536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2" name="Line 20"/>
              <p:cNvSpPr>
                <a:spLocks noChangeShapeType="1"/>
              </p:cNvSpPr>
              <p:nvPr/>
            </p:nvSpPr>
            <p:spPr bwMode="auto">
              <a:xfrm>
                <a:off x="1872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3" name="Line 21"/>
              <p:cNvSpPr>
                <a:spLocks noChangeShapeType="1"/>
              </p:cNvSpPr>
              <p:nvPr/>
            </p:nvSpPr>
            <p:spPr bwMode="auto">
              <a:xfrm>
                <a:off x="2208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4" name="Line 22"/>
              <p:cNvSpPr>
                <a:spLocks noChangeShapeType="1"/>
              </p:cNvSpPr>
              <p:nvPr/>
            </p:nvSpPr>
            <p:spPr bwMode="auto">
              <a:xfrm>
                <a:off x="2544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5" name="Line 23"/>
              <p:cNvSpPr>
                <a:spLocks noChangeShapeType="1"/>
              </p:cNvSpPr>
              <p:nvPr/>
            </p:nvSpPr>
            <p:spPr bwMode="auto">
              <a:xfrm>
                <a:off x="2880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6" name="Line 24"/>
              <p:cNvSpPr>
                <a:spLocks noChangeShapeType="1"/>
              </p:cNvSpPr>
              <p:nvPr/>
            </p:nvSpPr>
            <p:spPr bwMode="auto">
              <a:xfrm>
                <a:off x="3216" y="1440"/>
                <a:ext cx="0" cy="28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</p:grpSp>
        <p:sp>
          <p:nvSpPr>
            <p:cNvPr id="213017" name="Text Box 25"/>
            <p:cNvSpPr txBox="1">
              <a:spLocks noChangeArrowheads="1"/>
            </p:cNvSpPr>
            <p:nvPr/>
          </p:nvSpPr>
          <p:spPr bwMode="auto">
            <a:xfrm>
              <a:off x="624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1</a:t>
              </a:r>
            </a:p>
          </p:txBody>
        </p:sp>
        <p:sp>
          <p:nvSpPr>
            <p:cNvPr id="213018" name="Text Box 26"/>
            <p:cNvSpPr txBox="1">
              <a:spLocks noChangeArrowheads="1"/>
            </p:cNvSpPr>
            <p:nvPr/>
          </p:nvSpPr>
          <p:spPr bwMode="auto">
            <a:xfrm>
              <a:off x="960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2</a:t>
              </a:r>
            </a:p>
          </p:txBody>
        </p:sp>
        <p:sp>
          <p:nvSpPr>
            <p:cNvPr id="213019" name="Text Box 27"/>
            <p:cNvSpPr txBox="1">
              <a:spLocks noChangeArrowheads="1"/>
            </p:cNvSpPr>
            <p:nvPr/>
          </p:nvSpPr>
          <p:spPr bwMode="auto">
            <a:xfrm>
              <a:off x="1296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3</a:t>
              </a:r>
            </a:p>
          </p:txBody>
        </p:sp>
        <p:sp>
          <p:nvSpPr>
            <p:cNvPr id="213020" name="Text Box 28"/>
            <p:cNvSpPr txBox="1">
              <a:spLocks noChangeArrowheads="1"/>
            </p:cNvSpPr>
            <p:nvPr/>
          </p:nvSpPr>
          <p:spPr bwMode="auto">
            <a:xfrm>
              <a:off x="1632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4</a:t>
              </a:r>
            </a:p>
          </p:txBody>
        </p:sp>
        <p:sp>
          <p:nvSpPr>
            <p:cNvPr id="213021" name="Text Box 29"/>
            <p:cNvSpPr txBox="1">
              <a:spLocks noChangeArrowheads="1"/>
            </p:cNvSpPr>
            <p:nvPr/>
          </p:nvSpPr>
          <p:spPr bwMode="auto">
            <a:xfrm>
              <a:off x="1968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5</a:t>
              </a:r>
            </a:p>
          </p:txBody>
        </p:sp>
        <p:sp>
          <p:nvSpPr>
            <p:cNvPr id="213022" name="Text Box 30"/>
            <p:cNvSpPr txBox="1">
              <a:spLocks noChangeArrowheads="1"/>
            </p:cNvSpPr>
            <p:nvPr/>
          </p:nvSpPr>
          <p:spPr bwMode="auto">
            <a:xfrm>
              <a:off x="2304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6</a:t>
              </a:r>
            </a:p>
          </p:txBody>
        </p:sp>
        <p:sp>
          <p:nvSpPr>
            <p:cNvPr id="213023" name="Text Box 31"/>
            <p:cNvSpPr txBox="1">
              <a:spLocks noChangeArrowheads="1"/>
            </p:cNvSpPr>
            <p:nvPr/>
          </p:nvSpPr>
          <p:spPr bwMode="auto">
            <a:xfrm>
              <a:off x="2640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7</a:t>
              </a:r>
            </a:p>
          </p:txBody>
        </p:sp>
        <p:sp>
          <p:nvSpPr>
            <p:cNvPr id="213024" name="Text Box 32"/>
            <p:cNvSpPr txBox="1">
              <a:spLocks noChangeArrowheads="1"/>
            </p:cNvSpPr>
            <p:nvPr/>
          </p:nvSpPr>
          <p:spPr bwMode="auto">
            <a:xfrm>
              <a:off x="2976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8</a:t>
              </a:r>
            </a:p>
          </p:txBody>
        </p:sp>
      </p:grpSp>
      <p:grpSp>
        <p:nvGrpSpPr>
          <p:cNvPr id="213025" name="Group 33"/>
          <p:cNvGrpSpPr>
            <a:grpSpLocks/>
          </p:cNvGrpSpPr>
          <p:nvPr/>
        </p:nvGrpSpPr>
        <p:grpSpPr bwMode="auto">
          <a:xfrm>
            <a:off x="7000876" y="2243139"/>
            <a:ext cx="968375" cy="598487"/>
            <a:chOff x="3936" y="2448"/>
            <a:chExt cx="610" cy="377"/>
          </a:xfrm>
        </p:grpSpPr>
        <p:sp>
          <p:nvSpPr>
            <p:cNvPr id="213026" name="Text Box 34"/>
            <p:cNvSpPr txBox="1">
              <a:spLocks noChangeArrowheads="1"/>
            </p:cNvSpPr>
            <p:nvPr/>
          </p:nvSpPr>
          <p:spPr bwMode="auto">
            <a:xfrm>
              <a:off x="4224" y="2592"/>
              <a:ext cx="32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1"/>
                <a:t>key</a:t>
              </a:r>
            </a:p>
          </p:txBody>
        </p:sp>
        <p:sp>
          <p:nvSpPr>
            <p:cNvPr id="213027" name="Line 35"/>
            <p:cNvSpPr>
              <a:spLocks noChangeShapeType="1"/>
            </p:cNvSpPr>
            <p:nvPr/>
          </p:nvSpPr>
          <p:spPr bwMode="auto">
            <a:xfrm flipH="1">
              <a:off x="3936" y="273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028" name="Line 36"/>
            <p:cNvSpPr>
              <a:spLocks noChangeShapeType="1"/>
            </p:cNvSpPr>
            <p:nvPr/>
          </p:nvSpPr>
          <p:spPr bwMode="auto">
            <a:xfrm flipV="1">
              <a:off x="3936" y="244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3029" name="AutoShape 37"/>
          <p:cNvSpPr>
            <a:spLocks noChangeArrowheads="1"/>
          </p:cNvSpPr>
          <p:nvPr/>
        </p:nvSpPr>
        <p:spPr bwMode="auto">
          <a:xfrm rot="13585926">
            <a:off x="3107532" y="2988470"/>
            <a:ext cx="131763" cy="123825"/>
          </a:xfrm>
          <a:prstGeom prst="rtTriangl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D34A6E-E5B0-4DAA-943D-6035828B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5F25F-D918-46C3-A208-FFE76A5E569B}" type="datetime1">
              <a:rPr lang="en-IN" smtClean="0"/>
              <a:t>22-08-2022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E2FC56-B852-44B7-9AF9-637DF5B82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4248155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FA77-C822-4913-89E4-DDD05EC5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F6D982-A56B-4857-BC25-1B3B290E3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07394"/>
            <a:ext cx="9086850" cy="4961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void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insertion_sort</a:t>
            </a:r>
            <a:r>
              <a:rPr lang="en-US" altLang="zh-TW" sz="2400" b="1" dirty="0">
                <a:latin typeface="Courier New" panose="02070309020205020404" pitchFamily="49" charset="0"/>
              </a:rPr>
              <a:t>(int A[], int n)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, j;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int key;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for (j=1; j&lt;n;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j++</a:t>
            </a:r>
            <a:r>
              <a:rPr lang="en-US" altLang="zh-TW" sz="2400" b="1" dirty="0">
                <a:latin typeface="Courier New" panose="02070309020205020404" pitchFamily="49" charset="0"/>
              </a:rPr>
              <a:t>) {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key = A[j];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for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=j-1;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&gt;=0&amp;&amp;A[i]&gt;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key;i</a:t>
            </a:r>
            <a:r>
              <a:rPr lang="en-US" altLang="zh-TW" sz="2400" b="1" dirty="0">
                <a:latin typeface="Courier New" panose="02070309020205020404" pitchFamily="49" charset="0"/>
              </a:rPr>
              <a:t>--)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A[i+1] = A[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A[i+1] = key;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2087B0-B4B3-4457-AA49-CB3612C24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066CF-5FC9-47D8-98CD-9A184EB784DF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58481-09F6-4609-BA77-FE4B7ABB7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F8557-7317-4E4C-BC45-2F46C7BCB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7800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CFD6-086F-4EB7-8AAE-D4BAACCC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99FA2-79FC-495A-BC82-1A39FEFC5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0" y="1033606"/>
            <a:ext cx="9893300" cy="3013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FA6CC-99E5-42DE-98D8-1133F24BD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60" y="4047107"/>
            <a:ext cx="9893300" cy="1506704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0F887E6-32A7-4256-8FFD-11BE96240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EE45-9CA4-45F7-BDD4-03D3DE9E424A}" type="datetime1">
              <a:rPr lang="en-IN" smtClean="0"/>
              <a:t>22-08-2022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6894D6-2F8A-4E09-91C6-80648EFD7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059B31-8352-4905-B46D-02C3AE495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17384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839BF-4C98-40F7-8929-2F98B3C5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BCE08-23E6-4DC8-81F6-E11A14E51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35" y="949861"/>
            <a:ext cx="10575165" cy="524673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44675-6EA6-4EEC-8F5A-35EC306D4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F007-10B5-4166-BE83-EE981FCAB38A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22266-09F5-49D9-9CBB-D17A8AE68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7DF71-CA62-4F87-8253-BD0B0044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3407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54B68-7E06-4CB7-9B51-377C9C1A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6D974-6CE8-4A63-ABEA-EEF55EE0F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6245"/>
            <a:ext cx="10515600" cy="474531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515C9B-DE9D-472B-84AC-69ADB7683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64C1E-97BA-4479-B176-6A6FA6B1250E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52D72F-69F1-48AB-8615-E97E7EBAC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C9067-0661-4502-9173-73284ED9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1908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FB39-51FB-4D40-931C-0C2307E5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31017-CE46-47FC-854C-39DAB82C0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889000"/>
            <a:ext cx="9410700" cy="51689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27C41-A73E-479D-8FFD-B48F1B82C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44F62-F442-4A31-99AB-E39BE5BC3853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59191-B31D-4C1C-A7B5-B49359AE2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D9CFE-8B69-425E-A3B5-B6B63B79A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5966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A1C41-F951-4AAC-85AB-362FC0B4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B635D-7295-4311-B6AA-9FC589C5F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96" y="1180481"/>
            <a:ext cx="11110685" cy="506577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0F6978-7491-4F57-A496-5AB568893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AC16-F6B2-4EDE-8964-4B936B2CFF09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DBC02-D0DC-4723-8D4B-F862A3C7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54311-FCA2-4387-A7E1-2D1E0488F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3848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90B3A-BB1C-4366-BAF6-3D719C5E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5CDCA-0979-4DAC-BA54-63667A504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93" y="1034391"/>
            <a:ext cx="11162938" cy="478686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85FD8-CA91-4312-AD1D-4A232FF46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EA9F8-1822-42B4-8F4F-51F0483ACB31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0D5D4-F88A-4769-B077-BAA36C6B3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C21F-8709-4A4A-AE5A-C39113738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3652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D6991-C116-4DE9-8AA9-B913DA20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D6834-BD3C-49A6-8714-9A868EE94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40" y="1180921"/>
            <a:ext cx="11012152" cy="491078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6D3983-7E9D-454C-8167-AB6D5EE59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3512-F4A4-423C-8D9D-BFB70155D57A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EB5B0-9CC8-4EC8-9460-6D2A74FDB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EB952-4D01-4C3D-88E0-9DF0A9AA5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8251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47B14-9FE5-4A51-BA73-0311E6440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FF365-214E-4550-B45E-155367F6E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61" y="1025334"/>
            <a:ext cx="11012876" cy="460273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A51D0-565A-4D44-B18C-F98071C8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64D4B-8E9F-42F9-A52B-594E9EDEB7FA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643E6-C5DC-45C3-A120-2D38F627D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EA64D-7671-4ED4-BE1B-188E4FD3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273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DD93-0CD1-492F-9B15-26CDE8937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#include &lt;</a:t>
            </a:r>
            <a:r>
              <a:rPr lang="en-US" dirty="0" err="1"/>
              <a:t>iostream</a:t>
            </a:r>
            <a:r>
              <a:rPr lang="en-US" dirty="0"/>
              <a:t>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6A289-DF02-4C08-A5A2-0C1DD1514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Lines beginning with a sign (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#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) are directives for the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preprocessor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They are not regular code lines.</a:t>
            </a:r>
          </a:p>
          <a:p>
            <a:pPr marL="631825" indent="-631825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Directive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#include&lt;iostream&gt;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tells the preprocessor to include the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iostream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standard header file.</a:t>
            </a:r>
          </a:p>
          <a:p>
            <a:pPr marL="631825" indent="-631825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This specified file (iostream) includes the declarations of the basic standard input‐output library in C++, and it is included because its functionality is going to be used later.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2A150-47FD-407F-BD3F-0BD6891DD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E40E8-A7B0-4568-8AAF-F38817407B59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2E298-2F8F-4470-9AC6-7D288DB21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7543A-FF02-441B-9AF2-8F658975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0767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41F3-1C5B-402D-9B5C-4E0FBDC9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7E977A-094F-4186-BD64-5CBEB70BE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4217"/>
            <a:ext cx="10739907" cy="479885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E7117-20F3-49A7-A7E6-E431CEC0A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50A2C-78DC-4DEA-B812-08A0C4AF5658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840B2-E383-4D98-83FA-77F2ABD12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15005-26B3-4C2F-928F-55B6C7F49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8966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0C01-A972-46EF-A42F-EE38D1B90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84937-51EA-429D-B674-657459232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0220"/>
            <a:ext cx="10515600" cy="425225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3D1D8-3F63-4356-B690-D69C3EA67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9B13-C721-4D6D-9893-9990EF19E497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10956-CAA7-40D9-9F8D-1AAFD9B8B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15364-7D6A-4696-ACD2-E34F26904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15735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7DEB-0D4C-45AB-826F-01195379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1689492" cy="426588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TRACING binary search </a:t>
            </a:r>
            <a:r>
              <a:rPr lang="en-US" sz="3600" b="1" dirty="0">
                <a:solidFill>
                  <a:srgbClr val="C00000"/>
                </a:solidFill>
              </a:rPr>
              <a:t>array: 58 62 75 88 92 105 </a:t>
            </a:r>
            <a:r>
              <a:rPr lang="en-US" sz="3600" b="1" dirty="0">
                <a:solidFill>
                  <a:srgbClr val="7030A0"/>
                </a:solidFill>
              </a:rPr>
              <a:t>key: 62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EFBFB4-0D3A-4998-94F4-097D5D74EF35}"/>
              </a:ext>
            </a:extLst>
          </p:cNvPr>
          <p:cNvGraphicFramePr>
            <a:graphicFrameLocks noGrp="1"/>
          </p:cNvGraphicFramePr>
          <p:nvPr/>
        </p:nvGraphicFramePr>
        <p:xfrm>
          <a:off x="196163" y="568411"/>
          <a:ext cx="11799674" cy="59334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28776">
                  <a:extLst>
                    <a:ext uri="{9D8B030D-6E8A-4147-A177-3AD203B41FA5}">
                      <a16:colId xmlns:a16="http://schemas.microsoft.com/office/drawing/2014/main" val="3331814105"/>
                    </a:ext>
                  </a:extLst>
                </a:gridCol>
                <a:gridCol w="3413605">
                  <a:extLst>
                    <a:ext uri="{9D8B030D-6E8A-4147-A177-3AD203B41FA5}">
                      <a16:colId xmlns:a16="http://schemas.microsoft.com/office/drawing/2014/main" val="2949988026"/>
                    </a:ext>
                  </a:extLst>
                </a:gridCol>
                <a:gridCol w="3413483">
                  <a:extLst>
                    <a:ext uri="{9D8B030D-6E8A-4147-A177-3AD203B41FA5}">
                      <a16:colId xmlns:a16="http://schemas.microsoft.com/office/drawing/2014/main" val="3321686147"/>
                    </a:ext>
                  </a:extLst>
                </a:gridCol>
                <a:gridCol w="3243810">
                  <a:extLst>
                    <a:ext uri="{9D8B030D-6E8A-4147-A177-3AD203B41FA5}">
                      <a16:colId xmlns:a16="http://schemas.microsoft.com/office/drawing/2014/main" val="252623329"/>
                    </a:ext>
                  </a:extLst>
                </a:gridCol>
              </a:tblGrid>
              <a:tr h="199567">
                <a:tc gridSpan="4">
                  <a:txBody>
                    <a:bodyPr/>
                    <a:lstStyle/>
                    <a:p>
                      <a:pPr lvl="5"/>
                      <a:r>
                        <a:rPr lang="en-US" sz="1800" dirty="0"/>
                        <a:t>do {</a:t>
                      </a:r>
                    </a:p>
                    <a:p>
                      <a:pPr lvl="5"/>
                      <a:r>
                        <a:rPr lang="en-US" sz="1800" dirty="0"/>
                        <a:t>mid=(</a:t>
                      </a:r>
                      <a:r>
                        <a:rPr lang="en-US" sz="1800" dirty="0" err="1"/>
                        <a:t>low+high</a:t>
                      </a:r>
                      <a:r>
                        <a:rPr lang="en-US" sz="1800" dirty="0"/>
                        <a:t>)/2;</a:t>
                      </a:r>
                    </a:p>
                    <a:p>
                      <a:pPr lvl="5"/>
                      <a:r>
                        <a:rPr lang="en-US" sz="1800" dirty="0"/>
                        <a:t>If(key&lt;a[mid]) high=mid-1;</a:t>
                      </a:r>
                    </a:p>
                    <a:p>
                      <a:pPr lvl="5"/>
                      <a:r>
                        <a:rPr lang="en-US" sz="1800" dirty="0"/>
                        <a:t>else if(key&gt;a[mid]) low=mid+1;</a:t>
                      </a:r>
                    </a:p>
                    <a:p>
                      <a:pPr lvl="5"/>
                      <a:r>
                        <a:rPr lang="en-US" sz="1800" dirty="0"/>
                        <a:t>}while(key!=a[mid]&amp;&amp;low&lt;=high);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421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45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low=0; high=n-1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low=0;high=5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10353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 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 is an int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5387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62&lt;75 (a[mid] or a[2] is 75)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high=1 (mid-1)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835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 not executed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082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a[2]!=62 is True</a:t>
                      </a:r>
                    </a:p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0&lt;=1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314416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Second 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mid=0 [(0+1)/2]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68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62&lt;58 (a[mid] or a[0] is 58)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6385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62&gt;58 (a[mid] or a[0] is 58)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low=1 (low=mid+1)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5960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a[0]!=62 is True</a:t>
                      </a:r>
                    </a:p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1&lt;=1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low==high, it means the search subarray has single element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745225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3A78DC-3176-4640-8CC0-4D1BA87D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E44-F2A2-4069-9042-99C3DAA4A6FA}" type="datetime1">
              <a:rPr lang="en-IN" smtClean="0"/>
              <a:t>22-08-2022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F2757-E2A6-4662-881C-3E46A626B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656C1-1105-4E10-8C71-849FC3C9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6756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7DEB-0D4C-45AB-826F-01195379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2105503" cy="845563"/>
          </a:xfrm>
        </p:spPr>
        <p:txBody>
          <a:bodyPr>
            <a:normAutofit/>
          </a:bodyPr>
          <a:lstStyle/>
          <a:p>
            <a:r>
              <a:rPr lang="en-US" sz="3600" b="1" dirty="0"/>
              <a:t>TRACING binary search </a:t>
            </a:r>
            <a:r>
              <a:rPr lang="en-US" sz="3600" b="1" dirty="0">
                <a:solidFill>
                  <a:srgbClr val="C00000"/>
                </a:solidFill>
              </a:rPr>
              <a:t>array: 58 62 75 88 92 105 </a:t>
            </a:r>
            <a:r>
              <a:rPr lang="en-US" sz="3600" b="1" dirty="0">
                <a:solidFill>
                  <a:srgbClr val="7030A0"/>
                </a:solidFill>
              </a:rPr>
              <a:t>key: 62</a:t>
            </a:r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86715-702C-40D7-AEE6-6BD5CD878836}"/>
              </a:ext>
            </a:extLst>
          </p:cNvPr>
          <p:cNvSpPr txBox="1"/>
          <p:nvPr/>
        </p:nvSpPr>
        <p:spPr>
          <a:xfrm>
            <a:off x="251254" y="1343818"/>
            <a:ext cx="40488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low=0; high=n-1</a:t>
            </a:r>
          </a:p>
          <a:p>
            <a:r>
              <a:rPr lang="en-US" dirty="0"/>
              <a:t>do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mid=(</a:t>
            </a:r>
            <a:r>
              <a:rPr lang="en-US" dirty="0" err="1"/>
              <a:t>low+high</a:t>
            </a:r>
            <a:r>
              <a:rPr lang="en-US" dirty="0"/>
              <a:t>)/2;</a:t>
            </a:r>
          </a:p>
          <a:p>
            <a:r>
              <a:rPr lang="en-US" dirty="0"/>
              <a:t>If(key&lt;a[mid]) high=mid-1;</a:t>
            </a:r>
          </a:p>
          <a:p>
            <a:r>
              <a:rPr lang="en-US" dirty="0"/>
              <a:t>else if(key&gt;a[mid]) low=mid+1;</a:t>
            </a:r>
          </a:p>
          <a:p>
            <a:r>
              <a:rPr lang="en-US" dirty="0"/>
              <a:t>}while(key!=a[mid]&amp;&amp;low&lt;=high);</a:t>
            </a:r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EFBFB4-0D3A-4998-94F4-097D5D74EF35}"/>
              </a:ext>
            </a:extLst>
          </p:cNvPr>
          <p:cNvGraphicFramePr>
            <a:graphicFrameLocks noGrp="1"/>
          </p:cNvGraphicFramePr>
          <p:nvPr/>
        </p:nvGraphicFramePr>
        <p:xfrm>
          <a:off x="125625" y="1062464"/>
          <a:ext cx="11854249" cy="50952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62681">
                  <a:extLst>
                    <a:ext uri="{9D8B030D-6E8A-4147-A177-3AD203B41FA5}">
                      <a16:colId xmlns:a16="http://schemas.microsoft.com/office/drawing/2014/main" val="3331814105"/>
                    </a:ext>
                  </a:extLst>
                </a:gridCol>
                <a:gridCol w="2778783">
                  <a:extLst>
                    <a:ext uri="{9D8B030D-6E8A-4147-A177-3AD203B41FA5}">
                      <a16:colId xmlns:a16="http://schemas.microsoft.com/office/drawing/2014/main" val="2949988026"/>
                    </a:ext>
                  </a:extLst>
                </a:gridCol>
                <a:gridCol w="3601329">
                  <a:extLst>
                    <a:ext uri="{9D8B030D-6E8A-4147-A177-3AD203B41FA5}">
                      <a16:colId xmlns:a16="http://schemas.microsoft.com/office/drawing/2014/main" val="3321686147"/>
                    </a:ext>
                  </a:extLst>
                </a:gridCol>
                <a:gridCol w="4411456">
                  <a:extLst>
                    <a:ext uri="{9D8B030D-6E8A-4147-A177-3AD203B41FA5}">
                      <a16:colId xmlns:a16="http://schemas.microsoft.com/office/drawing/2014/main" val="252623329"/>
                    </a:ext>
                  </a:extLst>
                </a:gridCol>
              </a:tblGrid>
              <a:tr h="294309">
                <a:tc gridSpan="4">
                  <a:txBody>
                    <a:bodyPr/>
                    <a:lstStyle/>
                    <a:p>
                      <a:pPr lvl="4"/>
                      <a:endParaRPr lang="en-US" sz="1800" b="1" dirty="0"/>
                    </a:p>
                    <a:p>
                      <a:pPr lvl="4"/>
                      <a:r>
                        <a:rPr lang="en-US" sz="2000" b="0" dirty="0"/>
                        <a:t>do {</a:t>
                      </a:r>
                    </a:p>
                    <a:p>
                      <a:pPr lvl="4"/>
                      <a:r>
                        <a:rPr lang="en-US" sz="2000" b="0" dirty="0"/>
                        <a:t>mid=(</a:t>
                      </a:r>
                      <a:r>
                        <a:rPr lang="en-US" sz="2000" b="0" dirty="0" err="1"/>
                        <a:t>low+high</a:t>
                      </a:r>
                      <a:r>
                        <a:rPr lang="en-US" sz="2000" b="0" dirty="0"/>
                        <a:t>)/2;</a:t>
                      </a:r>
                    </a:p>
                    <a:p>
                      <a:pPr lvl="4"/>
                      <a:r>
                        <a:rPr lang="en-US" sz="2000" b="0" dirty="0"/>
                        <a:t>If(key&lt;a[mid]) high=mid-1;</a:t>
                      </a:r>
                    </a:p>
                    <a:p>
                      <a:pPr lvl="4"/>
                      <a:r>
                        <a:rPr lang="en-US" sz="2000" b="0" dirty="0"/>
                        <a:t>else if(key&gt;a[mid]) low=mid+1;</a:t>
                      </a:r>
                    </a:p>
                    <a:p>
                      <a:pPr lvl="4"/>
                      <a:r>
                        <a:rPr lang="en-US" sz="2000" b="0" dirty="0"/>
                        <a:t>}while(key!=a[mid]&amp;&amp;low&lt;=high);</a:t>
                      </a:r>
                    </a:p>
                    <a:p>
                      <a:pPr lvl="4"/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034286"/>
                  </a:ext>
                </a:extLst>
              </a:tr>
              <a:tr h="294309"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45126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Third 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mid=1 [(1+1)/2]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low==high, mid will be same as low and 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0921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62&lt;62 (a[mid] or a[1] is 62) is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3178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62&gt;62 (a[mid] or a[5] is 105) is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392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a[1]!=62 is False</a:t>
                      </a:r>
                    </a:p>
                    <a:p>
                      <a:r>
                        <a:rPr lang="en-US" sz="18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1&lt;=1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do-while is broken as a[mid!=62 is False. 62 is found in the array, as a[mid]==62 [value of mid is 1, 62 found at the mid position]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212674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BC2DA7-9B16-4B75-A728-C27AE4189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3AA6B-13B2-4B68-8ABE-6547C13CE685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CF1B7-F684-4684-9A87-50BDA4E2B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5B5B1-0A46-4CAF-A3F1-5B9E444F1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4299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7DEB-0D4C-45AB-826F-01195379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1689492" cy="426588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TRACING binary search </a:t>
            </a:r>
            <a:r>
              <a:rPr lang="en-US" sz="3600" b="1" dirty="0">
                <a:solidFill>
                  <a:srgbClr val="C00000"/>
                </a:solidFill>
              </a:rPr>
              <a:t>array: 58 62 75 88 92 105 </a:t>
            </a:r>
            <a:r>
              <a:rPr lang="en-US" sz="3600" b="1" dirty="0">
                <a:solidFill>
                  <a:srgbClr val="7030A0"/>
                </a:solidFill>
              </a:rPr>
              <a:t>key: 95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EFBFB4-0D3A-4998-94F4-097D5D74EF35}"/>
              </a:ext>
            </a:extLst>
          </p:cNvPr>
          <p:cNvGraphicFramePr>
            <a:graphicFrameLocks noGrp="1"/>
          </p:cNvGraphicFramePr>
          <p:nvPr/>
        </p:nvGraphicFramePr>
        <p:xfrm>
          <a:off x="196163" y="568411"/>
          <a:ext cx="11799674" cy="59690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28776">
                  <a:extLst>
                    <a:ext uri="{9D8B030D-6E8A-4147-A177-3AD203B41FA5}">
                      <a16:colId xmlns:a16="http://schemas.microsoft.com/office/drawing/2014/main" val="3331814105"/>
                    </a:ext>
                  </a:extLst>
                </a:gridCol>
                <a:gridCol w="3413605">
                  <a:extLst>
                    <a:ext uri="{9D8B030D-6E8A-4147-A177-3AD203B41FA5}">
                      <a16:colId xmlns:a16="http://schemas.microsoft.com/office/drawing/2014/main" val="2949988026"/>
                    </a:ext>
                  </a:extLst>
                </a:gridCol>
                <a:gridCol w="3413483">
                  <a:extLst>
                    <a:ext uri="{9D8B030D-6E8A-4147-A177-3AD203B41FA5}">
                      <a16:colId xmlns:a16="http://schemas.microsoft.com/office/drawing/2014/main" val="3321686147"/>
                    </a:ext>
                  </a:extLst>
                </a:gridCol>
                <a:gridCol w="3243810">
                  <a:extLst>
                    <a:ext uri="{9D8B030D-6E8A-4147-A177-3AD203B41FA5}">
                      <a16:colId xmlns:a16="http://schemas.microsoft.com/office/drawing/2014/main" val="252623329"/>
                    </a:ext>
                  </a:extLst>
                </a:gridCol>
              </a:tblGrid>
              <a:tr h="199567">
                <a:tc gridSpan="4">
                  <a:txBody>
                    <a:bodyPr/>
                    <a:lstStyle/>
                    <a:p>
                      <a:pPr lvl="5"/>
                      <a:r>
                        <a:rPr lang="en-US" sz="1800" dirty="0"/>
                        <a:t>do {</a:t>
                      </a:r>
                    </a:p>
                    <a:p>
                      <a:pPr lvl="5"/>
                      <a:r>
                        <a:rPr lang="en-US" sz="1800" dirty="0"/>
                        <a:t>mid=(</a:t>
                      </a:r>
                      <a:r>
                        <a:rPr lang="en-US" sz="1800" dirty="0" err="1"/>
                        <a:t>low+high</a:t>
                      </a:r>
                      <a:r>
                        <a:rPr lang="en-US" sz="1800" dirty="0"/>
                        <a:t>)/2;</a:t>
                      </a:r>
                    </a:p>
                    <a:p>
                      <a:pPr lvl="5"/>
                      <a:r>
                        <a:rPr lang="en-US" sz="1800" dirty="0"/>
                        <a:t>If(key&lt;a[mid]) high=mid-1;</a:t>
                      </a:r>
                    </a:p>
                    <a:p>
                      <a:pPr lvl="5"/>
                      <a:r>
                        <a:rPr lang="en-US" sz="1800" dirty="0"/>
                        <a:t>else if(key&gt;a[mid]) low=mid+1;</a:t>
                      </a:r>
                    </a:p>
                    <a:p>
                      <a:pPr lvl="5"/>
                      <a:r>
                        <a:rPr lang="en-US" sz="1800" dirty="0"/>
                        <a:t>}while(key!=a[mid]&amp;&amp;low&lt;=high);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421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45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low=0; high=n-1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low=0;high=5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10353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 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 is an int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5387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95&lt;75 (a[mid] or a[2] is 75)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835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95&gt;75 (a[mid] or a[2] is 75)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low=3 (low=mid+1)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082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a[2]!=95 is True</a:t>
                      </a:r>
                    </a:p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3&lt;=5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314416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Second 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mid=4 [(3+5)/2]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68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95&lt;92 (a[mid] or a[4] is 92)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6385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95&gt;92 (a[mid] or a[4] is 92)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low=5 (low=mid+1)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5960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a[4]!=95 is True</a:t>
                      </a:r>
                    </a:p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5&lt;=5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low==high, it means the search subarray has single element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745225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080D64-73B3-4FB5-8D1F-22F9C13F5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59C1B-8087-46DA-8E52-D0CDBD333265}" type="datetime1">
              <a:rPr lang="en-IN" smtClean="0"/>
              <a:t>22-08-2022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FD5BBA-D853-4669-9482-CB795EB1D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50242-68F4-401C-8899-93D56182A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779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7DEB-0D4C-45AB-826F-01195379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6"/>
            <a:ext cx="12105503" cy="857508"/>
          </a:xfrm>
        </p:spPr>
        <p:txBody>
          <a:bodyPr>
            <a:normAutofit/>
          </a:bodyPr>
          <a:lstStyle/>
          <a:p>
            <a:r>
              <a:rPr lang="en-US" sz="3600" b="1" dirty="0"/>
              <a:t>TRACING binary search </a:t>
            </a:r>
            <a:r>
              <a:rPr lang="en-US" sz="3600" b="1" dirty="0">
                <a:solidFill>
                  <a:srgbClr val="C00000"/>
                </a:solidFill>
              </a:rPr>
              <a:t>array: 58 62 75 88 92 105 </a:t>
            </a:r>
            <a:r>
              <a:rPr lang="en-US" sz="3600" b="1" dirty="0">
                <a:solidFill>
                  <a:srgbClr val="7030A0"/>
                </a:solidFill>
              </a:rPr>
              <a:t>key: 95</a:t>
            </a:r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86715-702C-40D7-AEE6-6BD5CD878836}"/>
              </a:ext>
            </a:extLst>
          </p:cNvPr>
          <p:cNvSpPr txBox="1"/>
          <p:nvPr/>
        </p:nvSpPr>
        <p:spPr>
          <a:xfrm>
            <a:off x="251254" y="1343818"/>
            <a:ext cx="40488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low=0; high=n-1</a:t>
            </a:r>
          </a:p>
          <a:p>
            <a:r>
              <a:rPr lang="en-US" dirty="0"/>
              <a:t>do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mid=(</a:t>
            </a:r>
            <a:r>
              <a:rPr lang="en-US" dirty="0" err="1"/>
              <a:t>low+high</a:t>
            </a:r>
            <a:r>
              <a:rPr lang="en-US" dirty="0"/>
              <a:t>)/2;</a:t>
            </a:r>
          </a:p>
          <a:p>
            <a:r>
              <a:rPr lang="en-US" dirty="0"/>
              <a:t>If(key&lt;a[mid]) high=mid-1;</a:t>
            </a:r>
          </a:p>
          <a:p>
            <a:r>
              <a:rPr lang="en-US" dirty="0"/>
              <a:t>else if(key&gt;a[mid]) low=mid+1;</a:t>
            </a:r>
          </a:p>
          <a:p>
            <a:r>
              <a:rPr lang="en-US" dirty="0"/>
              <a:t>}while(key!=a[mid]&amp;&amp;low&lt;=high);</a:t>
            </a:r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EFBFB4-0D3A-4998-94F4-097D5D74EF35}"/>
              </a:ext>
            </a:extLst>
          </p:cNvPr>
          <p:cNvGraphicFramePr>
            <a:graphicFrameLocks noGrp="1"/>
          </p:cNvGraphicFramePr>
          <p:nvPr/>
        </p:nvGraphicFramePr>
        <p:xfrm>
          <a:off x="132912" y="1343818"/>
          <a:ext cx="11972590" cy="50952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62681">
                  <a:extLst>
                    <a:ext uri="{9D8B030D-6E8A-4147-A177-3AD203B41FA5}">
                      <a16:colId xmlns:a16="http://schemas.microsoft.com/office/drawing/2014/main" val="3331814105"/>
                    </a:ext>
                  </a:extLst>
                </a:gridCol>
                <a:gridCol w="3285220">
                  <a:extLst>
                    <a:ext uri="{9D8B030D-6E8A-4147-A177-3AD203B41FA5}">
                      <a16:colId xmlns:a16="http://schemas.microsoft.com/office/drawing/2014/main" val="2949988026"/>
                    </a:ext>
                  </a:extLst>
                </a:gridCol>
                <a:gridCol w="3896751">
                  <a:extLst>
                    <a:ext uri="{9D8B030D-6E8A-4147-A177-3AD203B41FA5}">
                      <a16:colId xmlns:a16="http://schemas.microsoft.com/office/drawing/2014/main" val="3321686147"/>
                    </a:ext>
                  </a:extLst>
                </a:gridCol>
                <a:gridCol w="3727938">
                  <a:extLst>
                    <a:ext uri="{9D8B030D-6E8A-4147-A177-3AD203B41FA5}">
                      <a16:colId xmlns:a16="http://schemas.microsoft.com/office/drawing/2014/main" val="252623329"/>
                    </a:ext>
                  </a:extLst>
                </a:gridCol>
              </a:tblGrid>
              <a:tr h="294309">
                <a:tc gridSpan="4">
                  <a:txBody>
                    <a:bodyPr/>
                    <a:lstStyle/>
                    <a:p>
                      <a:pPr lvl="4"/>
                      <a:endParaRPr lang="en-US" sz="1800" b="1" dirty="0"/>
                    </a:p>
                    <a:p>
                      <a:pPr lvl="4"/>
                      <a:r>
                        <a:rPr lang="en-US" sz="2000" b="0" dirty="0"/>
                        <a:t>do {</a:t>
                      </a:r>
                    </a:p>
                    <a:p>
                      <a:pPr lvl="4"/>
                      <a:r>
                        <a:rPr lang="en-US" sz="2000" b="0" dirty="0"/>
                        <a:t>mid=(</a:t>
                      </a:r>
                      <a:r>
                        <a:rPr lang="en-US" sz="2000" b="0" dirty="0" err="1"/>
                        <a:t>low+high</a:t>
                      </a:r>
                      <a:r>
                        <a:rPr lang="en-US" sz="2000" b="0" dirty="0"/>
                        <a:t>)/2;</a:t>
                      </a:r>
                    </a:p>
                    <a:p>
                      <a:pPr lvl="4"/>
                      <a:r>
                        <a:rPr lang="en-US" sz="2000" b="0" dirty="0"/>
                        <a:t>If(key&lt;a[mid]) high=mid-1;</a:t>
                      </a:r>
                    </a:p>
                    <a:p>
                      <a:pPr lvl="4"/>
                      <a:r>
                        <a:rPr lang="en-US" sz="2000" b="0" dirty="0"/>
                        <a:t>else if(key&gt;a[mid]) low=mid+1;</a:t>
                      </a:r>
                    </a:p>
                    <a:p>
                      <a:pPr lvl="4"/>
                      <a:r>
                        <a:rPr lang="en-US" sz="2000" b="0" dirty="0"/>
                        <a:t>}while(key!=a[mid]&amp;&amp;low&lt;=high);</a:t>
                      </a:r>
                    </a:p>
                    <a:p>
                      <a:pPr lvl="4"/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034286"/>
                  </a:ext>
                </a:extLst>
              </a:tr>
              <a:tr h="294309"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45126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Third 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mid=5 [(5+5)/2]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low==high, mid will be same as low and 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0921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95&lt;105 (a[mid] or a[5] is 105) is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high=(mid-1)=4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3178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 not executed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392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a[5]!=95 is True</a:t>
                      </a:r>
                    </a:p>
                    <a:p>
                      <a:r>
                        <a:rPr lang="en-US" sz="18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5&lt;=4 is 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do-while is broken as low&lt;=high is False. 95 is not found in the array, as a[mid]!=95 [value of mid is 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212674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C4FFA1-B737-46AD-A8BA-FEC775EA8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3768C-293E-442A-8D40-181664385A7E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3D445-31E3-4ED9-8E62-7A9261682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57B1F-EE55-4CD2-8464-D4516A4F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3774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6B896-7CBF-466A-8CBA-CA788BD2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Linear and Binary Search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40BF5-FB3A-49F3-A056-711D85B0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E8E0-C489-4E3F-BA18-DAE8CD6CF8BB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A09AA-2F4E-46D6-87DE-67EE7139C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60439-2F4C-4893-B91F-417FBB67D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66</a:t>
            </a:fld>
            <a:endParaRPr lang="en-IN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741BCBC-186D-48E8-9F5E-0B285BEF2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371000"/>
              </p:ext>
            </p:extLst>
          </p:nvPr>
        </p:nvGraphicFramePr>
        <p:xfrm>
          <a:off x="1606996" y="1286588"/>
          <a:ext cx="8593072" cy="2142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6536">
                  <a:extLst>
                    <a:ext uri="{9D8B030D-6E8A-4147-A177-3AD203B41FA5}">
                      <a16:colId xmlns:a16="http://schemas.microsoft.com/office/drawing/2014/main" val="261277864"/>
                    </a:ext>
                  </a:extLst>
                </a:gridCol>
                <a:gridCol w="4296536">
                  <a:extLst>
                    <a:ext uri="{9D8B030D-6E8A-4147-A177-3AD203B41FA5}">
                      <a16:colId xmlns:a16="http://schemas.microsoft.com/office/drawing/2014/main" val="3185970421"/>
                    </a:ext>
                  </a:extLst>
                </a:gridCol>
              </a:tblGrid>
              <a:tr h="574985">
                <a:tc>
                  <a:txBody>
                    <a:bodyPr/>
                    <a:lstStyle/>
                    <a:p>
                      <a:r>
                        <a:rPr lang="en-US" dirty="0"/>
                        <a:t>Linear Search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 Search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937593"/>
                  </a:ext>
                </a:extLst>
              </a:tr>
              <a:tr h="992440">
                <a:tc>
                  <a:txBody>
                    <a:bodyPr/>
                    <a:lstStyle/>
                    <a:p>
                      <a:r>
                        <a:rPr lang="en-US" dirty="0"/>
                        <a:t>Can be applied on sorted and unsorted list of items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be applied only on sorted list of items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67815"/>
                  </a:ext>
                </a:extLst>
              </a:tr>
              <a:tr h="574985">
                <a:tc>
                  <a:txBody>
                    <a:bodyPr/>
                    <a:lstStyle/>
                    <a:p>
                      <a:r>
                        <a:rPr lang="en-US" dirty="0"/>
                        <a:t>Searching time is more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Searching time is less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67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1055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FDE25-3B8C-4D39-8795-20B58853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7AAFD-4E34-4104-8558-7AD918744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an ordered table of homogeneous elements.</a:t>
            </a:r>
          </a:p>
          <a:p>
            <a:pPr algn="just"/>
            <a:r>
              <a:rPr lang="en-US" dirty="0"/>
              <a:t>It can be imagined as a two-dimensional table made of elements, all of them of a same uniform data type.</a:t>
            </a:r>
          </a:p>
          <a:p>
            <a:r>
              <a:rPr lang="en-US" dirty="0"/>
              <a:t>It is generally referred to as </a:t>
            </a:r>
            <a:r>
              <a:rPr lang="en-US" b="1" dirty="0"/>
              <a:t>matrix</a:t>
            </a:r>
            <a:r>
              <a:rPr lang="en-US" dirty="0"/>
              <a:t>, of some rows and some columns.</a:t>
            </a:r>
          </a:p>
          <a:p>
            <a:r>
              <a:rPr lang="en-US" dirty="0"/>
              <a:t>It is also called as a </a:t>
            </a:r>
            <a:r>
              <a:rPr lang="en-US" b="1" dirty="0"/>
              <a:t>two‐subscripted variable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F2837-024A-41E6-910F-7F491D942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22B4D-6DFD-4552-B3AB-44204F3886C7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85594-BE00-47A0-83E7-FEACED7CE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21B41-92B8-468C-907B-AFF390825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15522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34E09-E17D-49F8-809C-99AA9EAFC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9F7EC-D66B-4294-9B36-2103C10B4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example</a:t>
            </a:r>
          </a:p>
          <a:p>
            <a:pPr marL="0" indent="0">
              <a:buNone/>
            </a:pPr>
            <a:r>
              <a:rPr lang="en-US" dirty="0"/>
              <a:t>	int marks[5][3];</a:t>
            </a:r>
          </a:p>
          <a:p>
            <a:pPr marL="0" indent="0">
              <a:buNone/>
            </a:pPr>
            <a:r>
              <a:rPr lang="en-US" dirty="0"/>
              <a:t>	float matrix[3][3];</a:t>
            </a:r>
          </a:p>
          <a:p>
            <a:pPr marL="0" indent="0">
              <a:buNone/>
            </a:pPr>
            <a:r>
              <a:rPr lang="en-US" dirty="0"/>
              <a:t>	char page[25][80];</a:t>
            </a:r>
          </a:p>
          <a:p>
            <a:r>
              <a:rPr lang="en-US" dirty="0"/>
              <a:t>The first example tells that marks is a 2‐D array of 5 rows and 3 columns.</a:t>
            </a:r>
          </a:p>
          <a:p>
            <a:r>
              <a:rPr lang="en-US" dirty="0"/>
              <a:t>The second example tells that matrix is a 2‐D array of 3 rows and 3 columns.</a:t>
            </a:r>
          </a:p>
          <a:p>
            <a:r>
              <a:rPr lang="en-US" dirty="0"/>
              <a:t>Similarly, the third example tells that page is a 2‐D array of 25 rows and 80 columns.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FFE46-21FB-4236-9D05-5EE7C8240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29615-44C7-4396-B2ED-33BE1C1F4308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33225-2FD5-49DE-8AF7-A9398B48C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B5D34-093F-48E9-A871-5B0B4E168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6179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5FEBE-65E1-47A7-BBD7-D4288172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53683-65C6-4E9F-A579-BE4E08378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Declaration</a:t>
            </a:r>
          </a:p>
          <a:p>
            <a:pPr marL="0" indent="0">
              <a:buNone/>
            </a:pPr>
            <a:r>
              <a:rPr lang="en-US" dirty="0"/>
              <a:t>	type </a:t>
            </a:r>
            <a:r>
              <a:rPr lang="en-US" dirty="0" err="1"/>
              <a:t>array_name</a:t>
            </a:r>
            <a:r>
              <a:rPr lang="en-US" dirty="0"/>
              <a:t>[</a:t>
            </a:r>
            <a:r>
              <a:rPr lang="en-US" dirty="0" err="1"/>
              <a:t>row_size</a:t>
            </a:r>
            <a:r>
              <a:rPr lang="en-US" dirty="0"/>
              <a:t>][</a:t>
            </a:r>
            <a:r>
              <a:rPr lang="en-US" dirty="0" err="1"/>
              <a:t>column_size</a:t>
            </a:r>
            <a:r>
              <a:rPr lang="en-US" dirty="0"/>
              <a:t>];</a:t>
            </a:r>
          </a:p>
          <a:p>
            <a:r>
              <a:rPr lang="en-US" dirty="0"/>
              <a:t>For example,</a:t>
            </a:r>
          </a:p>
          <a:p>
            <a:pPr marL="0" indent="0">
              <a:buNone/>
            </a:pPr>
            <a:r>
              <a:rPr lang="en-US" dirty="0"/>
              <a:t>	int </a:t>
            </a:r>
            <a:r>
              <a:rPr lang="en-US" dirty="0" err="1"/>
              <a:t>arr</a:t>
            </a:r>
            <a:r>
              <a:rPr lang="en-US" dirty="0"/>
              <a:t> [3][5];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arr</a:t>
            </a:r>
            <a:r>
              <a:rPr lang="en-US" dirty="0"/>
              <a:t> represents a two-dimensional array or table having 3 rows </a:t>
            </a:r>
          </a:p>
          <a:p>
            <a:pPr marL="0" indent="0">
              <a:buNone/>
            </a:pPr>
            <a:r>
              <a:rPr lang="en-US" dirty="0"/>
              <a:t>           and 5 columns and it can store 15 integer values.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23DA6-9567-4680-BA6D-37CD50015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459" y="1968501"/>
            <a:ext cx="3648282" cy="16383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E1804-9294-4B29-9C4B-4748DDDB8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B8FDA-8635-449E-B37B-C34FCD9716FF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9DB0D-5B27-43AA-AFDC-93E908AAA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8C297E-2ACF-4007-8481-736B8D10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837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C498-1644-4EFC-9D03-B2A2666C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3772A-7DC4-4111-AA6D-E3FD1EFD9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1825" indent="-631825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The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main function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is the point where all C++ programs start their execution, independently of its location within the source code.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it is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essential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that all C++ programs have a main function.</a:t>
            </a:r>
          </a:p>
          <a:p>
            <a:pPr marL="631825" indent="-631825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The word main is followed in the code by a pair of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parentheses ()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 That is because it is a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function declaration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marL="631825" indent="-631825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Optionally, these parentheses may enclose a list of  parameters within them.</a:t>
            </a:r>
          </a:p>
          <a:p>
            <a:pPr marL="631825" indent="-631825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Right after these parentheses we can find the body of the main function enclosed in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braces{ }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2EC9B-B076-475D-81BC-BAC4184B3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39C11-82D2-4FDF-A919-A1566DB9F0A5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30461-BEBB-475F-A8CC-D238CBF85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BA1D8-FCD2-43E2-B288-D71CC143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1430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AA3A-40EE-4DAC-B16E-070B3F903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a matrix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11423-D5CE-4B5E-881C-BC73E121E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153" y="1240454"/>
            <a:ext cx="9154554" cy="482965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9B7E3-09C4-4833-BEE7-47694E185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D51F7-6F50-4297-8238-4F0A9322C72F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97529-ABED-4337-9893-7464B7367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AF3A2C-2D79-41EC-B63D-F881EDDAE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57588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E9455-EA88-4D07-BFBD-7B12B5336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– dimensional arrays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9472C-5968-42E4-BF90-8D42A9F16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06" y="1253330"/>
            <a:ext cx="10684993" cy="468151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A2E9B-E8F8-461B-9C0D-96948057A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7CFBA-9AE9-4622-A28F-B1DA7996D9BB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D2275-884D-4EB8-9020-E2CDF656D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E463D-74F1-43DD-99C5-D861FC205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7789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troduction to Three-Dimensional (3D) Arrays">
            <a:hlinkClick r:id="" action="ppaction://media"/>
            <a:extLst>
              <a:ext uri="{FF2B5EF4-FFF2-40B4-BE49-F238E27FC236}">
                <a16:creationId xmlns:a16="http://schemas.microsoft.com/office/drawing/2014/main" id="{86903F86-0A59-4857-89FA-08EC313592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090400" cy="6800696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D805C9-63BC-49A5-AF41-0807CDD1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D5EDB-A390-4075-90D0-D926D6ACA380}" type="datetime1">
              <a:rPr lang="en-IN" smtClean="0"/>
              <a:t>22-08-2022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1E9AE-1F00-428F-A087-2E0E9B6DB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7AD697-3BD4-4BE2-BE3B-01174148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38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0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A2B2-87F6-4AB0-B693-2713D393E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AEDFF-F9B3-426B-B0E5-BD3A3028F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32" y="1229580"/>
            <a:ext cx="10294364" cy="46045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// Display “This is my first C++ program”</a:t>
            </a:r>
          </a:p>
          <a:p>
            <a:pPr marL="0" indent="0">
              <a:buNone/>
            </a:pPr>
            <a:r>
              <a:rPr lang="en-US" dirty="0"/>
              <a:t>// Single line comment</a:t>
            </a:r>
          </a:p>
          <a:p>
            <a:pPr marL="0" indent="0">
              <a:buNone/>
            </a:pPr>
            <a:r>
              <a:rPr lang="en-US" b="1" dirty="0"/>
              <a:t>#include &lt;</a:t>
            </a:r>
            <a:r>
              <a:rPr lang="en-US" b="1" dirty="0" err="1"/>
              <a:t>iostream</a:t>
            </a:r>
            <a:r>
              <a:rPr lang="en-US" b="1" dirty="0"/>
              <a:t>&gt; </a:t>
            </a:r>
          </a:p>
          <a:p>
            <a:pPr marL="0" indent="0">
              <a:buNone/>
            </a:pPr>
            <a:r>
              <a:rPr lang="en-US" b="1" dirty="0"/>
              <a:t>using namespace std;                           </a:t>
            </a:r>
            <a:r>
              <a:rPr lang="en-US" dirty="0"/>
              <a:t>// # is  preprocessor directive</a:t>
            </a:r>
          </a:p>
          <a:p>
            <a:pPr marL="0" indent="0">
              <a:buNone/>
            </a:pPr>
            <a:r>
              <a:rPr lang="en-US" b="1" dirty="0"/>
              <a:t>main( )                                  </a:t>
            </a:r>
            <a:r>
              <a:rPr lang="en-US" dirty="0"/>
              <a:t>// Entry point for program execution</a:t>
            </a:r>
          </a:p>
          <a:p>
            <a:pPr marL="0" indent="0">
              <a:buNone/>
            </a:pPr>
            <a:r>
              <a:rPr lang="en-US" b="1" dirty="0"/>
              <a:t>{</a:t>
            </a:r>
          </a:p>
          <a:p>
            <a:pPr marL="0" indent="0">
              <a:buNone/>
            </a:pPr>
            <a:r>
              <a:rPr lang="en-US" dirty="0"/>
              <a:t>                   // block of statements: 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err="1"/>
              <a:t>cout</a:t>
            </a:r>
            <a:r>
              <a:rPr lang="en-US" b="1" dirty="0"/>
              <a:t> &lt;&lt; “This is my first C++ program”;</a:t>
            </a:r>
          </a:p>
          <a:p>
            <a:pPr marL="0" indent="0">
              <a:buNone/>
            </a:pPr>
            <a:r>
              <a:rPr lang="en-US" dirty="0"/>
              <a:t>                  // block of statements:</a:t>
            </a:r>
          </a:p>
          <a:p>
            <a:pPr marL="0" indent="0">
              <a:buNone/>
            </a:pPr>
            <a:r>
              <a:rPr lang="en-US" b="1" dirty="0"/>
              <a:t>}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44653-B2A5-4DA3-9215-C0B17DC3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6250-EE97-4436-9DFC-224C8638E85C}" type="datetime1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671FD-4030-4438-9492-6F342B4FC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0F7C2-5CB6-4BE4-B60C-9300F8E73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7133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73D3-4CE7-497F-BDA1-EE77D9B2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8EDAD-EC71-4081-A8C8-2F6A61814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All of the standard library definitions are inside </a:t>
            </a:r>
            <a:r>
              <a:rPr lang="en-US" b="1" dirty="0"/>
              <a:t>the namespace std</a:t>
            </a:r>
            <a:r>
              <a:rPr lang="en-US" dirty="0"/>
              <a:t>. That is they are not defined at global scope, so in order to use them you need to qualify them in one of the following way:</a:t>
            </a:r>
          </a:p>
          <a:p>
            <a:r>
              <a:rPr lang="en-US" dirty="0"/>
              <a:t>std::</a:t>
            </a:r>
            <a:r>
              <a:rPr lang="en-US" dirty="0" err="1"/>
              <a:t>cout</a:t>
            </a:r>
            <a:endParaRPr lang="en-US" dirty="0"/>
          </a:p>
          <a:p>
            <a:r>
              <a:rPr lang="en-US" dirty="0"/>
              <a:t>using namespace std</a:t>
            </a:r>
          </a:p>
          <a:p>
            <a:r>
              <a:rPr lang="en-US" dirty="0"/>
              <a:t>using std::</a:t>
            </a:r>
            <a:r>
              <a:rPr lang="en-US" dirty="0" err="1"/>
              <a:t>cout</a:t>
            </a:r>
            <a:endParaRPr lang="en-US" dirty="0"/>
          </a:p>
          <a:p>
            <a:endParaRPr lang="en-US" dirty="0"/>
          </a:p>
          <a:p>
            <a:r>
              <a:rPr lang="en-US" dirty="0"/>
              <a:t>#, it is called a "preprocessor directive". The preprocessor reads your program before it is compiled and only executes those lines beginning with #. The preprocessor sets up your source code for the compiler.</a:t>
            </a:r>
          </a:p>
          <a:p>
            <a:endParaRPr lang="en-US" dirty="0"/>
          </a:p>
          <a:p>
            <a:r>
              <a:rPr lang="en-US" dirty="0"/>
              <a:t>The #include directive causes the preprocessor to include the contents of another file into the program. 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6DFB8-56E9-42A4-A676-BED0571D1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160E6-C44C-491C-A146-5BEF4F6FE093}" type="datetime1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AC8BE-7EE9-4C5D-8DE1-7214691DF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7A278-6545-4036-AD68-C5CCF0419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3609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3ACEB14D7C914C9A66454C530220F9" ma:contentTypeVersion="16" ma:contentTypeDescription="Create a new document." ma:contentTypeScope="" ma:versionID="9fb385c8b5795119783711c503c667ec">
  <xsd:schema xmlns:xsd="http://www.w3.org/2001/XMLSchema" xmlns:xs="http://www.w3.org/2001/XMLSchema" xmlns:p="http://schemas.microsoft.com/office/2006/metadata/properties" xmlns:ns2="803c8e6e-8136-4d7d-af1c-024f8e6687c9" xmlns:ns3="6464b784-94fc-4d5d-8912-f9bf35373677" targetNamespace="http://schemas.microsoft.com/office/2006/metadata/properties" ma:root="true" ma:fieldsID="3e1a8678d2ebc7280d1a30e07dc0f506" ns2:_="" ns3:_="">
    <xsd:import namespace="803c8e6e-8136-4d7d-af1c-024f8e6687c9"/>
    <xsd:import namespace="6464b784-94fc-4d5d-8912-f9bf353736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Modifiedby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c8e6e-8136-4d7d-af1c-024f8e6687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odifiedby" ma:index="20" nillable="true" ma:displayName="Modified by" ma:format="Dropdown" ma:list="UserInfo" ma:SharePointGroup="0" ma:internalName="Modifiedby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ca7166d-de03-4c3e-865e-07adad3d8b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4b784-94fc-4d5d-8912-f9bf353736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0e379b9-577f-4df9-8fd5-5ffd8b75bf6a}" ma:internalName="TaxCatchAll" ma:showField="CatchAllData" ma:web="6464b784-94fc-4d5d-8912-f9bf353736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047D1C8-5433-460F-8416-14C23B4DD910}"/>
</file>

<file path=customXml/itemProps2.xml><?xml version="1.0" encoding="utf-8"?>
<ds:datastoreItem xmlns:ds="http://schemas.openxmlformats.org/officeDocument/2006/customXml" ds:itemID="{EF46FE73-9CA9-4EE7-9961-55DAEB831A26}"/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4525</Words>
  <Application>Microsoft Office PowerPoint</Application>
  <PresentationFormat>Widescreen</PresentationFormat>
  <Paragraphs>784</Paragraphs>
  <Slides>72</Slides>
  <Notes>11</Notes>
  <HiddenSlides>1</HiddenSlides>
  <MMClips>1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7" baseType="lpstr">
      <vt:lpstr>PMingLiU</vt:lpstr>
      <vt:lpstr>Arial</vt:lpstr>
      <vt:lpstr>ArialRoundedMTBold</vt:lpstr>
      <vt:lpstr>Calibri</vt:lpstr>
      <vt:lpstr>Calibri-Italic</vt:lpstr>
      <vt:lpstr>Comic Sans MS</vt:lpstr>
      <vt:lpstr>Courier New</vt:lpstr>
      <vt:lpstr>Monotype Corsiva</vt:lpstr>
      <vt:lpstr>Monotype Sorts</vt:lpstr>
      <vt:lpstr>TempusSansITC</vt:lpstr>
      <vt:lpstr>Times New Roman</vt:lpstr>
      <vt:lpstr>Wingdings</vt:lpstr>
      <vt:lpstr>Wingdings-Regular</vt:lpstr>
      <vt:lpstr>Office Theme</vt:lpstr>
      <vt:lpstr>Paint Shop Pro Image</vt:lpstr>
      <vt:lpstr>Introduction to Basics of Programming</vt:lpstr>
      <vt:lpstr>C++ Tokens</vt:lpstr>
      <vt:lpstr>C++ Tokens</vt:lpstr>
      <vt:lpstr>PowerPoint Presentation</vt:lpstr>
      <vt:lpstr>//Program in C++</vt:lpstr>
      <vt:lpstr>#include &lt;iostream&gt;</vt:lpstr>
      <vt:lpstr>main()</vt:lpstr>
      <vt:lpstr>Simple C++ Program</vt:lpstr>
      <vt:lpstr>PowerPoint Presentation</vt:lpstr>
      <vt:lpstr>Simple C++ Program</vt:lpstr>
      <vt:lpstr>Program to read and display a number</vt:lpstr>
      <vt:lpstr>C++ decision making and branching statements</vt:lpstr>
      <vt:lpstr>if statement</vt:lpstr>
      <vt:lpstr>Different forms of if statement</vt:lpstr>
      <vt:lpstr>Simple if Statement</vt:lpstr>
      <vt:lpstr>If else statement</vt:lpstr>
      <vt:lpstr>Nesting of if-else Statements </vt:lpstr>
      <vt:lpstr>else if Ladder </vt:lpstr>
      <vt:lpstr>switch Statement </vt:lpstr>
      <vt:lpstr>PowerPoint Presentation</vt:lpstr>
      <vt:lpstr>switch- example </vt:lpstr>
      <vt:lpstr>Decision Making and Looping Control Structures</vt:lpstr>
      <vt:lpstr>While statement</vt:lpstr>
      <vt:lpstr>Do - While statement</vt:lpstr>
      <vt:lpstr>for statement</vt:lpstr>
      <vt:lpstr>Nesting of for loop</vt:lpstr>
      <vt:lpstr>Jumping out of a loop</vt:lpstr>
      <vt:lpstr>Exiting a loop with break statement</vt:lpstr>
      <vt:lpstr>Skipping a part of loop</vt:lpstr>
      <vt:lpstr>Tutorial</vt:lpstr>
      <vt:lpstr>Arrays</vt:lpstr>
      <vt:lpstr>Arrays</vt:lpstr>
      <vt:lpstr>Arrays</vt:lpstr>
      <vt:lpstr>Arrays</vt:lpstr>
      <vt:lpstr>PowerPoint Presentation</vt:lpstr>
      <vt:lpstr>Bubble sort</vt:lpstr>
      <vt:lpstr>Bubble sort</vt:lpstr>
      <vt:lpstr>Bubble sort</vt:lpstr>
      <vt:lpstr>Bubble sort</vt:lpstr>
      <vt:lpstr>Selection Sort </vt:lpstr>
      <vt:lpstr>Example</vt:lpstr>
      <vt:lpstr>Selection Sort</vt:lpstr>
      <vt:lpstr>Insertion Sort</vt:lpstr>
      <vt:lpstr>Insertion Sort</vt:lpstr>
      <vt:lpstr>Insertion Sort</vt:lpstr>
      <vt:lpstr>Insertion Sort</vt:lpstr>
      <vt:lpstr>Insertion Sort</vt:lpstr>
      <vt:lpstr>Insertion Sort</vt:lpstr>
      <vt:lpstr>Insertion Sort</vt:lpstr>
      <vt:lpstr>Insertion Sort</vt:lpstr>
      <vt:lpstr>Insertion Sort</vt:lpstr>
      <vt:lpstr>Linear search</vt:lpstr>
      <vt:lpstr>Linear Search - Example</vt:lpstr>
      <vt:lpstr>Linear Search - Example</vt:lpstr>
      <vt:lpstr>Linear Search</vt:lpstr>
      <vt:lpstr>Binary Search</vt:lpstr>
      <vt:lpstr>Binary Search - Example</vt:lpstr>
      <vt:lpstr>Binary Search - Example</vt:lpstr>
      <vt:lpstr>Binary Search - Example</vt:lpstr>
      <vt:lpstr>Binary Search - Example</vt:lpstr>
      <vt:lpstr>Procedure</vt:lpstr>
      <vt:lpstr>TRACING binary search array: 58 62 75 88 92 105 key: 62</vt:lpstr>
      <vt:lpstr>TRACING binary search array: 58 62 75 88 92 105 key: 62</vt:lpstr>
      <vt:lpstr>TRACING binary search array: 58 62 75 88 92 105 key: 95</vt:lpstr>
      <vt:lpstr>TRACING binary search array: 58 62 75 88 92 105 key: 95</vt:lpstr>
      <vt:lpstr>Difference between Linear and Binary Search</vt:lpstr>
      <vt:lpstr>2D Arrays</vt:lpstr>
      <vt:lpstr>2D Arrays</vt:lpstr>
      <vt:lpstr>2D Arrays</vt:lpstr>
      <vt:lpstr>Read a matrix example</vt:lpstr>
      <vt:lpstr>Multi – dimensional arrays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DATA STRUCTURES</dc:title>
  <dc:creator>Akshay K. C. [MAHE-MIT]</dc:creator>
  <cp:lastModifiedBy>Diana Olivia [MAHE-MIT]</cp:lastModifiedBy>
  <cp:revision>19</cp:revision>
  <dcterms:created xsi:type="dcterms:W3CDTF">2021-09-14T14:47:52Z</dcterms:created>
  <dcterms:modified xsi:type="dcterms:W3CDTF">2022-08-22T12:01:14Z</dcterms:modified>
</cp:coreProperties>
</file>